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27.03.2024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27.03.2024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27.03.2024</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4400" b="1" i="1" dirty="0" smtClean="0">
                <a:solidFill>
                  <a:srgbClr val="002060"/>
                </a:solidFill>
              </a:rPr>
              <a:t>İSTİSMAR VE İHMALE KARŞI KORUYUCU ÖNLEMLER</a:t>
            </a:r>
            <a:endParaRPr lang="tr-TR" sz="4400" b="1" i="1" dirty="0">
              <a:solidFill>
                <a:srgbClr val="002060"/>
              </a:solidFill>
            </a:endParaRPr>
          </a:p>
        </p:txBody>
      </p:sp>
      <p:sp>
        <p:nvSpPr>
          <p:cNvPr id="3" name="Alt Başlık 2"/>
          <p:cNvSpPr>
            <a:spLocks noGrp="1"/>
          </p:cNvSpPr>
          <p:nvPr>
            <p:ph type="subTitle" idx="1"/>
          </p:nvPr>
        </p:nvSpPr>
        <p:spPr>
          <a:xfrm>
            <a:off x="4067944" y="4437112"/>
            <a:ext cx="5883308" cy="1752600"/>
          </a:xfrm>
        </p:spPr>
        <p:txBody>
          <a:bodyPr/>
          <a:lstStyle/>
          <a:p>
            <a:r>
              <a:rPr lang="tr-TR" b="1" dirty="0" smtClean="0">
                <a:solidFill>
                  <a:srgbClr val="00B0F0"/>
                </a:solidFill>
              </a:rPr>
              <a:t>ÖZKAN ERDEK MESLEKİ EĞİTİM MERKEZİ REHBERLİK SERVİSİ</a:t>
            </a:r>
            <a:endParaRPr lang="tr-TR" b="1" dirty="0">
              <a:solidFill>
                <a:srgbClr val="00B0F0"/>
              </a:solidFill>
            </a:endParaRPr>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518" y="3501008"/>
            <a:ext cx="3149294" cy="2736304"/>
          </a:xfrm>
          <a:prstGeom prst="rect">
            <a:avLst/>
          </a:prstGeom>
        </p:spPr>
      </p:pic>
    </p:spTree>
    <p:extLst>
      <p:ext uri="{BB962C8B-B14F-4D97-AF65-F5344CB8AC3E}">
        <p14:creationId xmlns:p14="http://schemas.microsoft.com/office/powerpoint/2010/main" val="3642353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CİNSEL İSTİSMAR: </a:t>
            </a:r>
            <a:r>
              <a:rPr lang="tr-TR" dirty="0"/>
              <a:t>Bir yetişkinin bir çocuğa, cinsel doyum sağlamak amacıyla yaklaşması ve onu kullanmasıdır. Bir çocuğun başka bir çocuğa güç kullanarak kendi zevki için cinsel aktivitede bulunmasıdır. </a:t>
            </a:r>
          </a:p>
        </p:txBody>
      </p:sp>
    </p:spTree>
    <p:extLst>
      <p:ext uri="{BB962C8B-B14F-4D97-AF65-F5344CB8AC3E}">
        <p14:creationId xmlns:p14="http://schemas.microsoft.com/office/powerpoint/2010/main" val="212109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Cinsel İstismarda Mutlaka Vücut Teması Gerekli Değildir! Teşhircilik, İzlenmesi, Vücudunu göstermesi için zorlama, İstismarcının kendisine dokunulması için zorlaması, Porno izletme, Cinsel içerikli konuşmalar, Çıplak kadın ya da erkek fotoğrafı göstermek de çocuk istismarıdır. Eğer bir çocuk cinsel olarak istismar edildiğine ilişkin bilgi veriyorsa temel yaklaşım çocuğa inanmak olmalıdır. Cinsel istismar konusunda hikaye uyduran çocuk sayısı çok azdır.</a:t>
            </a:r>
          </a:p>
        </p:txBody>
      </p:sp>
    </p:spTree>
    <p:extLst>
      <p:ext uri="{BB962C8B-B14F-4D97-AF65-F5344CB8AC3E}">
        <p14:creationId xmlns:p14="http://schemas.microsoft.com/office/powerpoint/2010/main" val="102938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Tree>
    <p:extLst>
      <p:ext uri="{BB962C8B-B14F-4D97-AF65-F5344CB8AC3E}">
        <p14:creationId xmlns:p14="http://schemas.microsoft.com/office/powerpoint/2010/main" val="309172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29600" cy="990600"/>
          </a:xfrm>
        </p:spPr>
        <p:txBody>
          <a:bodyPr>
            <a:normAutofit/>
          </a:bodyPr>
          <a:lstStyle/>
          <a:p>
            <a:r>
              <a:rPr lang="tr-TR" sz="2800" b="1" dirty="0"/>
              <a:t>ÇOCUK İHMAL VE İSTİRMARINDA </a:t>
            </a:r>
            <a:r>
              <a:rPr lang="tr-TR" sz="2800" b="1" dirty="0" smtClean="0"/>
              <a:t/>
            </a:r>
            <a:br>
              <a:rPr lang="tr-TR" sz="2800" b="1" dirty="0" smtClean="0"/>
            </a:br>
            <a:r>
              <a:rPr lang="tr-TR" sz="2800" b="1" dirty="0" smtClean="0"/>
              <a:t>ROL </a:t>
            </a:r>
            <a:r>
              <a:rPr lang="tr-TR" sz="2800" b="1" dirty="0"/>
              <a:t>OYNAYAN FAKTÖRLER</a:t>
            </a:r>
          </a:p>
        </p:txBody>
      </p:sp>
      <p:sp>
        <p:nvSpPr>
          <p:cNvPr id="3" name="İçerik Yer Tutucusu 2"/>
          <p:cNvSpPr>
            <a:spLocks noGrp="1"/>
          </p:cNvSpPr>
          <p:nvPr>
            <p:ph idx="1"/>
          </p:nvPr>
        </p:nvSpPr>
        <p:spPr>
          <a:xfrm>
            <a:off x="323528" y="1981200"/>
            <a:ext cx="8229600" cy="4876800"/>
          </a:xfrm>
        </p:spPr>
        <p:txBody>
          <a:bodyPr/>
          <a:lstStyle/>
          <a:p>
            <a:pPr marL="0" indent="0">
              <a:buNone/>
            </a:pPr>
            <a:r>
              <a:rPr lang="tr-TR" b="1" dirty="0"/>
              <a:t>AİLE YAPISI VE ÖZELLİKLERİ</a:t>
            </a:r>
            <a:r>
              <a:rPr lang="tr-TR" b="1" dirty="0" smtClean="0"/>
              <a:t>:</a:t>
            </a:r>
          </a:p>
          <a:p>
            <a:pPr marL="0" indent="0">
              <a:buNone/>
            </a:pPr>
            <a:r>
              <a:rPr lang="tr-TR" dirty="0" smtClean="0"/>
              <a:t>Kişilik </a:t>
            </a:r>
            <a:r>
              <a:rPr lang="tr-TR" dirty="0"/>
              <a:t>yapısı, Madde bağımlılığı, Çocukluklarında kendilerine kötü davranış, Genç deneyimsiz anne baba olma, Çocuktan, gerçekçi olmayan beklenti, Tek ebeveyn, Boşanma, Evlilik dışı ilişki, Dürtü ve öfke kontrolü </a:t>
            </a:r>
            <a:r>
              <a:rPr lang="tr-TR" dirty="0" smtClean="0"/>
              <a:t>yetersizliği.</a:t>
            </a:r>
          </a:p>
          <a:p>
            <a:pPr marL="0" indent="0">
              <a:buNone/>
            </a:pPr>
            <a:r>
              <a:rPr lang="tr-TR" b="1" dirty="0"/>
              <a:t>ÇOCUKLARIN ÖZELLİKLERİ</a:t>
            </a:r>
            <a:r>
              <a:rPr lang="tr-TR" dirty="0"/>
              <a:t>: Aile içi şiddet, Ailede fiziksel, ruhsal hastalık, Düşük </a:t>
            </a:r>
            <a:r>
              <a:rPr lang="tr-TR" dirty="0" err="1"/>
              <a:t>sosyo</a:t>
            </a:r>
            <a:r>
              <a:rPr lang="tr-TR" dirty="0"/>
              <a:t>-ekonomik düzey, Üvey ebeveyn varlığı</a:t>
            </a:r>
          </a:p>
        </p:txBody>
      </p:sp>
    </p:spTree>
    <p:extLst>
      <p:ext uri="{BB962C8B-B14F-4D97-AF65-F5344CB8AC3E}">
        <p14:creationId xmlns:p14="http://schemas.microsoft.com/office/powerpoint/2010/main" val="2933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476672"/>
            <a:ext cx="8568951" cy="5976664"/>
          </a:xfrm>
          <a:prstGeom prst="rect">
            <a:avLst/>
          </a:prstGeom>
        </p:spPr>
      </p:pic>
    </p:spTree>
    <p:extLst>
      <p:ext uri="{BB962C8B-B14F-4D97-AF65-F5344CB8AC3E}">
        <p14:creationId xmlns:p14="http://schemas.microsoft.com/office/powerpoint/2010/main" val="2026366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YAŞANILAN ÇEVRENİN ÖZELLİKLERİ: </a:t>
            </a:r>
            <a:r>
              <a:rPr lang="tr-TR" dirty="0"/>
              <a:t>Oturulan çevrenin uygun olmayışı, Kötü konut koşulları, Ailenin sosyal yalnızlığı/izolasyonu, Çocuk işçiliği konusunda denetleme ve rehabilitasyonun yetersizliği, Uygun beslenme, barınma ve </a:t>
            </a:r>
            <a:r>
              <a:rPr lang="tr-TR" dirty="0" smtClean="0"/>
              <a:t>bakım olanaklarının </a:t>
            </a:r>
            <a:r>
              <a:rPr lang="tr-TR" dirty="0"/>
              <a:t>yetersizliği, İşsizlik oranlarının yüksek, geçim sıkıntısının yaygın olması, Çocuğun savunuculuğunu yapacak kurum ve yapıların yetersizliği, Şiddetin kabul edilir olması, hoşgörüyle karşılanması, organize şiddetin </a:t>
            </a:r>
            <a:r>
              <a:rPr lang="tr-TR" dirty="0" smtClean="0"/>
              <a:t>varlığı.</a:t>
            </a:r>
            <a:endParaRPr lang="tr-TR" dirty="0"/>
          </a:p>
        </p:txBody>
      </p:sp>
    </p:spTree>
    <p:extLst>
      <p:ext uri="{BB962C8B-B14F-4D97-AF65-F5344CB8AC3E}">
        <p14:creationId xmlns:p14="http://schemas.microsoft.com/office/powerpoint/2010/main" val="251380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İNTERNET ORTAMINDAKİ RİSKLER </a:t>
            </a:r>
            <a:endParaRPr lang="tr-TR" b="1" dirty="0" smtClean="0"/>
          </a:p>
          <a:p>
            <a:r>
              <a:rPr lang="tr-TR" dirty="0" smtClean="0"/>
              <a:t>Kontrolsüz </a:t>
            </a:r>
            <a:r>
              <a:rPr lang="tr-TR" dirty="0"/>
              <a:t>internet kullanımı, İhmal ve istismara açık hale gelme, Ailenin riskli ortamın farkında olmaması, gerekli tedbirlerin alınmaması, İnternet kullanım süresi ve saatleri, Güvenli internet kullanımı eksikliği</a:t>
            </a:r>
          </a:p>
        </p:txBody>
      </p:sp>
    </p:spTree>
    <p:extLst>
      <p:ext uri="{BB962C8B-B14F-4D97-AF65-F5344CB8AC3E}">
        <p14:creationId xmlns:p14="http://schemas.microsoft.com/office/powerpoint/2010/main" val="1889004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CİNSEL İSTİSMARA UĞRAYAN ÇOCUKTAKİ DAVRANIŞSAL REAKSİYONLAR</a:t>
            </a:r>
          </a:p>
        </p:txBody>
      </p:sp>
      <p:sp>
        <p:nvSpPr>
          <p:cNvPr id="3" name="İçerik Yer Tutucusu 2"/>
          <p:cNvSpPr>
            <a:spLocks noGrp="1"/>
          </p:cNvSpPr>
          <p:nvPr>
            <p:ph idx="1"/>
          </p:nvPr>
        </p:nvSpPr>
        <p:spPr/>
        <p:txBody>
          <a:bodyPr/>
          <a:lstStyle/>
          <a:p>
            <a:r>
              <a:rPr lang="tr-TR" dirty="0"/>
              <a:t>Sosyal içe kapanma, </a:t>
            </a:r>
            <a:endParaRPr lang="tr-TR" dirty="0" smtClean="0"/>
          </a:p>
          <a:p>
            <a:r>
              <a:rPr lang="tr-TR" dirty="0" smtClean="0"/>
              <a:t>Tek </a:t>
            </a:r>
            <a:r>
              <a:rPr lang="tr-TR" dirty="0"/>
              <a:t>başınalık, </a:t>
            </a:r>
            <a:endParaRPr lang="tr-TR" dirty="0" smtClean="0"/>
          </a:p>
          <a:p>
            <a:r>
              <a:rPr lang="tr-TR" dirty="0" smtClean="0"/>
              <a:t>Evden </a:t>
            </a:r>
            <a:r>
              <a:rPr lang="tr-TR" dirty="0"/>
              <a:t>ve/veya okuldan kaçma</a:t>
            </a:r>
            <a:r>
              <a:rPr lang="tr-TR" dirty="0" smtClean="0"/>
              <a:t>,</a:t>
            </a:r>
          </a:p>
          <a:p>
            <a:r>
              <a:rPr lang="tr-TR" dirty="0" smtClean="0"/>
              <a:t> </a:t>
            </a:r>
            <a:r>
              <a:rPr lang="tr-TR" dirty="0"/>
              <a:t>Yeme ve uyku bozuklukları öğrenme bozukluğu, </a:t>
            </a:r>
            <a:endParaRPr lang="tr-TR" dirty="0" smtClean="0"/>
          </a:p>
          <a:p>
            <a:r>
              <a:rPr lang="tr-TR" dirty="0" smtClean="0"/>
              <a:t>Obsesif kompilasyon, </a:t>
            </a:r>
          </a:p>
          <a:p>
            <a:r>
              <a:rPr lang="tr-TR" dirty="0" smtClean="0"/>
              <a:t>Kendine </a:t>
            </a:r>
            <a:r>
              <a:rPr lang="tr-TR" dirty="0"/>
              <a:t>zarar verme davranışı, </a:t>
            </a:r>
            <a:endParaRPr lang="tr-TR" dirty="0" smtClean="0"/>
          </a:p>
          <a:p>
            <a:r>
              <a:rPr lang="tr-TR" dirty="0" smtClean="0"/>
              <a:t>Kendinden </a:t>
            </a:r>
            <a:r>
              <a:rPr lang="tr-TR" dirty="0"/>
              <a:t>küçüklere cinsel istismarda bulunma</a:t>
            </a:r>
            <a:r>
              <a:rPr lang="tr-TR" dirty="0" smtClean="0"/>
              <a:t>,</a:t>
            </a:r>
          </a:p>
          <a:p>
            <a:r>
              <a:rPr lang="tr-TR" dirty="0" smtClean="0"/>
              <a:t> </a:t>
            </a:r>
            <a:r>
              <a:rPr lang="tr-TR" dirty="0"/>
              <a:t>Durup dururken ağlama, </a:t>
            </a:r>
            <a:endParaRPr lang="tr-TR" dirty="0" smtClean="0"/>
          </a:p>
          <a:p>
            <a:r>
              <a:rPr lang="tr-TR" dirty="0" smtClean="0"/>
              <a:t>Hassaslaşma,</a:t>
            </a:r>
          </a:p>
          <a:p>
            <a:r>
              <a:rPr lang="tr-TR" dirty="0" smtClean="0"/>
              <a:t> </a:t>
            </a:r>
            <a:r>
              <a:rPr lang="tr-TR" dirty="0"/>
              <a:t>Karın ve baş ağrıları</a:t>
            </a:r>
            <a:r>
              <a:rPr lang="tr-TR" dirty="0" smtClean="0"/>
              <a:t>,</a:t>
            </a:r>
          </a:p>
          <a:p>
            <a:r>
              <a:rPr lang="tr-TR" dirty="0" smtClean="0"/>
              <a:t> </a:t>
            </a:r>
            <a:r>
              <a:rPr lang="tr-TR" dirty="0"/>
              <a:t>Huzursuzluk </a:t>
            </a:r>
            <a:endParaRPr lang="tr-TR" dirty="0" smtClean="0"/>
          </a:p>
        </p:txBody>
      </p:sp>
    </p:spTree>
    <p:extLst>
      <p:ext uri="{BB962C8B-B14F-4D97-AF65-F5344CB8AC3E}">
        <p14:creationId xmlns:p14="http://schemas.microsoft.com/office/powerpoint/2010/main" val="4270749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4876800"/>
          </a:xfrm>
        </p:spPr>
        <p:txBody>
          <a:bodyPr/>
          <a:lstStyle/>
          <a:p>
            <a:r>
              <a:rPr lang="tr-TR" dirty="0"/>
              <a:t>Fobiler</a:t>
            </a:r>
            <a:r>
              <a:rPr lang="tr-TR" dirty="0" smtClean="0"/>
              <a:t>,</a:t>
            </a:r>
          </a:p>
          <a:p>
            <a:r>
              <a:rPr lang="tr-TR" dirty="0" smtClean="0"/>
              <a:t> </a:t>
            </a:r>
            <a:r>
              <a:rPr lang="tr-TR" dirty="0"/>
              <a:t>Madde bağımlılığı, </a:t>
            </a:r>
            <a:endParaRPr lang="tr-TR" dirty="0" smtClean="0"/>
          </a:p>
          <a:p>
            <a:r>
              <a:rPr lang="tr-TR" dirty="0" smtClean="0"/>
              <a:t>Evden </a:t>
            </a:r>
            <a:r>
              <a:rPr lang="tr-TR" dirty="0"/>
              <a:t>ve/veya okuldan kaçma, </a:t>
            </a:r>
            <a:endParaRPr lang="tr-TR" dirty="0" smtClean="0"/>
          </a:p>
          <a:p>
            <a:r>
              <a:rPr lang="tr-TR" dirty="0" smtClean="0"/>
              <a:t>Ciddi </a:t>
            </a:r>
            <a:r>
              <a:rPr lang="tr-TR" dirty="0"/>
              <a:t>yeme bozuklukları ( </a:t>
            </a:r>
            <a:r>
              <a:rPr lang="tr-TR" dirty="0" err="1"/>
              <a:t>anoreksia</a:t>
            </a:r>
            <a:r>
              <a:rPr lang="tr-TR" dirty="0"/>
              <a:t> nevroza </a:t>
            </a:r>
            <a:r>
              <a:rPr lang="tr-TR" dirty="0" smtClean="0"/>
              <a:t>),</a:t>
            </a:r>
          </a:p>
          <a:p>
            <a:r>
              <a:rPr lang="tr-TR" dirty="0" smtClean="0"/>
              <a:t> </a:t>
            </a:r>
            <a:r>
              <a:rPr lang="tr-TR" dirty="0"/>
              <a:t>Aşırı sinirlilik</a:t>
            </a:r>
            <a:r>
              <a:rPr lang="tr-TR" dirty="0" smtClean="0"/>
              <a:t>,</a:t>
            </a:r>
          </a:p>
          <a:p>
            <a:r>
              <a:rPr lang="tr-TR" dirty="0" smtClean="0"/>
              <a:t> </a:t>
            </a:r>
            <a:r>
              <a:rPr lang="tr-TR" dirty="0"/>
              <a:t>Rastgele cinsel ilişkide bulunma, </a:t>
            </a:r>
            <a:endParaRPr lang="tr-TR" dirty="0" smtClean="0"/>
          </a:p>
          <a:p>
            <a:r>
              <a:rPr lang="tr-TR" dirty="0" smtClean="0"/>
              <a:t>Kronik </a:t>
            </a:r>
            <a:r>
              <a:rPr lang="tr-TR" dirty="0"/>
              <a:t>cinsel enfeksiyonlar, </a:t>
            </a:r>
            <a:endParaRPr lang="tr-TR" dirty="0" smtClean="0"/>
          </a:p>
          <a:p>
            <a:r>
              <a:rPr lang="tr-TR" dirty="0" smtClean="0"/>
              <a:t>Sosyal </a:t>
            </a:r>
            <a:r>
              <a:rPr lang="tr-TR" dirty="0"/>
              <a:t>içe kapanma</a:t>
            </a:r>
            <a:r>
              <a:rPr lang="tr-TR" dirty="0" smtClean="0"/>
              <a:t>,</a:t>
            </a:r>
          </a:p>
          <a:p>
            <a:r>
              <a:rPr lang="tr-TR" dirty="0" smtClean="0"/>
              <a:t> </a:t>
            </a:r>
            <a:r>
              <a:rPr lang="tr-TR" dirty="0"/>
              <a:t>Psikoz </a:t>
            </a:r>
            <a:r>
              <a:rPr lang="tr-TR" dirty="0" smtClean="0"/>
              <a:t>,</a:t>
            </a:r>
          </a:p>
          <a:p>
            <a:r>
              <a:rPr lang="tr-TR" dirty="0" smtClean="0"/>
              <a:t> </a:t>
            </a:r>
            <a:r>
              <a:rPr lang="tr-TR" dirty="0" err="1"/>
              <a:t>Özkıyım</a:t>
            </a:r>
            <a:r>
              <a:rPr lang="tr-TR" dirty="0"/>
              <a:t> (İntihar)</a:t>
            </a:r>
            <a:endParaRPr lang="tr-TR" dirty="0"/>
          </a:p>
        </p:txBody>
      </p:sp>
    </p:spTree>
    <p:extLst>
      <p:ext uri="{BB962C8B-B14F-4D97-AF65-F5344CB8AC3E}">
        <p14:creationId xmlns:p14="http://schemas.microsoft.com/office/powerpoint/2010/main" val="1220667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76672"/>
            <a:ext cx="8229600" cy="990600"/>
          </a:xfrm>
        </p:spPr>
        <p:txBody>
          <a:bodyPr>
            <a:normAutofit/>
          </a:bodyPr>
          <a:lstStyle/>
          <a:p>
            <a:r>
              <a:rPr lang="tr-TR" sz="2800" b="1" dirty="0"/>
              <a:t>AİLELERİN ÇOCUKLARI İSTİSMARDAN KORUMAK İÇİN YAPMASI GEREKENLER</a:t>
            </a:r>
          </a:p>
        </p:txBody>
      </p:sp>
      <p:sp>
        <p:nvSpPr>
          <p:cNvPr id="3" name="İçerik Yer Tutucusu 2"/>
          <p:cNvSpPr>
            <a:spLocks noGrp="1"/>
          </p:cNvSpPr>
          <p:nvPr>
            <p:ph idx="1"/>
          </p:nvPr>
        </p:nvSpPr>
        <p:spPr/>
        <p:txBody>
          <a:bodyPr/>
          <a:lstStyle/>
          <a:p>
            <a:r>
              <a:rPr lang="tr-TR" dirty="0" smtClean="0"/>
              <a:t>Hayır </a:t>
            </a:r>
            <a:r>
              <a:rPr lang="tr-TR" dirty="0"/>
              <a:t>Demeyi Öğretin</a:t>
            </a:r>
            <a:r>
              <a:rPr lang="tr-TR" dirty="0" smtClean="0"/>
              <a:t>.</a:t>
            </a:r>
          </a:p>
          <a:p>
            <a:r>
              <a:rPr lang="tr-TR" dirty="0" smtClean="0"/>
              <a:t>Kendini </a:t>
            </a:r>
            <a:r>
              <a:rPr lang="tr-TR" dirty="0"/>
              <a:t>Korumayı Öğretin</a:t>
            </a:r>
            <a:r>
              <a:rPr lang="tr-TR" dirty="0" smtClean="0"/>
              <a:t>.</a:t>
            </a:r>
          </a:p>
          <a:p>
            <a:r>
              <a:rPr lang="tr-TR" dirty="0" smtClean="0"/>
              <a:t>Güvenliklerini </a:t>
            </a:r>
            <a:r>
              <a:rPr lang="tr-TR" dirty="0"/>
              <a:t>Sağlamayı Öğretin</a:t>
            </a:r>
            <a:r>
              <a:rPr lang="tr-TR" dirty="0" smtClean="0"/>
              <a:t>.</a:t>
            </a:r>
          </a:p>
          <a:p>
            <a:r>
              <a:rPr lang="tr-TR" dirty="0" smtClean="0"/>
              <a:t>İyi </a:t>
            </a:r>
            <a:r>
              <a:rPr lang="tr-TR" dirty="0"/>
              <a:t>Dokunuş ile Kötü Dokunuş Öğretin Bedenlerini Korumayı </a:t>
            </a:r>
            <a:r>
              <a:rPr lang="tr-TR" dirty="0" smtClean="0"/>
              <a:t>Öğretin. </a:t>
            </a:r>
            <a:endParaRPr lang="tr-TR" dirty="0"/>
          </a:p>
          <a:p>
            <a:r>
              <a:rPr lang="tr-TR" dirty="0" smtClean="0"/>
              <a:t>Cinsellik </a:t>
            </a:r>
            <a:r>
              <a:rPr lang="tr-TR" dirty="0"/>
              <a:t>Konusunda Yaşına ve Gelişim Düzeyine Uygun Bilgi Verin. </a:t>
            </a:r>
            <a:endParaRPr lang="tr-TR" dirty="0" smtClean="0"/>
          </a:p>
          <a:p>
            <a:r>
              <a:rPr lang="tr-TR" dirty="0" smtClean="0"/>
              <a:t>Yardım </a:t>
            </a:r>
            <a:r>
              <a:rPr lang="tr-TR" dirty="0"/>
              <a:t>İstemeyi </a:t>
            </a:r>
            <a:r>
              <a:rPr lang="tr-TR" dirty="0" smtClean="0"/>
              <a:t>Öğretin</a:t>
            </a:r>
          </a:p>
          <a:p>
            <a:r>
              <a:rPr lang="tr-TR" dirty="0" smtClean="0"/>
              <a:t> </a:t>
            </a:r>
            <a:r>
              <a:rPr lang="tr-TR" dirty="0"/>
              <a:t>Her Zaman Sır Saklanmayacağını öğretin. </a:t>
            </a:r>
          </a:p>
          <a:p>
            <a:endParaRPr lang="tr-TR" dirty="0" smtClean="0"/>
          </a:p>
          <a:p>
            <a:endParaRPr lang="tr-TR" dirty="0"/>
          </a:p>
          <a:p>
            <a:endParaRPr lang="tr-TR" dirty="0" smtClean="0"/>
          </a:p>
          <a:p>
            <a:endParaRPr lang="tr-TR" dirty="0"/>
          </a:p>
          <a:p>
            <a:pPr marL="0" indent="0">
              <a:buNone/>
            </a:pPr>
            <a:endParaRPr lang="tr-TR" dirty="0" smtClean="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9305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8229600" cy="5256584"/>
          </a:xfrm>
        </p:spPr>
        <p:txBody>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pPr marL="0" indent="0">
              <a:buNone/>
            </a:pPr>
            <a:endParaRPr lang="tr-TR" b="1" dirty="0" smtClean="0"/>
          </a:p>
          <a:p>
            <a:pPr marL="0" indent="0">
              <a:buNone/>
            </a:pPr>
            <a:r>
              <a:rPr lang="tr-TR" b="1" dirty="0" smtClean="0"/>
              <a:t>ÇOCUK </a:t>
            </a:r>
            <a:r>
              <a:rPr lang="tr-TR" b="1" dirty="0"/>
              <a:t>İHMALİ :</a:t>
            </a:r>
            <a:r>
              <a:rPr lang="tr-TR" dirty="0"/>
              <a:t>Çocuğun; beslenme, barınma, korunma, gözetim, eğitim, sağlık gibi temel gereksinimlerinin karşılanmamasına çocuk ihmali denir.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764704"/>
            <a:ext cx="6247750" cy="3168352"/>
          </a:xfrm>
          <a:prstGeom prst="rect">
            <a:avLst/>
          </a:prstGeom>
        </p:spPr>
      </p:pic>
    </p:spTree>
    <p:extLst>
      <p:ext uri="{BB962C8B-B14F-4D97-AF65-F5344CB8AC3E}">
        <p14:creationId xmlns:p14="http://schemas.microsoft.com/office/powerpoint/2010/main" val="1436468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772816"/>
            <a:ext cx="7874000" cy="3429000"/>
          </a:xfrm>
          <a:prstGeom prst="rect">
            <a:avLst/>
          </a:prstGeom>
        </p:spPr>
      </p:pic>
    </p:spTree>
    <p:extLst>
      <p:ext uri="{BB962C8B-B14F-4D97-AF65-F5344CB8AC3E}">
        <p14:creationId xmlns:p14="http://schemas.microsoft.com/office/powerpoint/2010/main" val="288619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İHMAL VE İSTİSMAR DURUMUYLA KARŞILAŞIRSAM ‘NE YAPMALIYIM?’</a:t>
            </a:r>
          </a:p>
        </p:txBody>
      </p:sp>
      <p:sp>
        <p:nvSpPr>
          <p:cNvPr id="3" name="İçerik Yer Tutucusu 2"/>
          <p:cNvSpPr>
            <a:spLocks noGrp="1"/>
          </p:cNvSpPr>
          <p:nvPr>
            <p:ph idx="1"/>
          </p:nvPr>
        </p:nvSpPr>
        <p:spPr/>
        <p:txBody>
          <a:bodyPr/>
          <a:lstStyle/>
          <a:p>
            <a:pPr>
              <a:lnSpc>
                <a:spcPct val="150000"/>
              </a:lnSpc>
            </a:pPr>
            <a:r>
              <a:rPr lang="tr-TR" dirty="0"/>
              <a:t>Yapacağınız en iyi şey, onu dinleyerek inandığınızı göstermenizdir. </a:t>
            </a:r>
            <a:endParaRPr lang="tr-TR" dirty="0" smtClean="0"/>
          </a:p>
          <a:p>
            <a:pPr>
              <a:lnSpc>
                <a:spcPct val="150000"/>
              </a:lnSpc>
            </a:pPr>
            <a:r>
              <a:rPr lang="tr-TR" dirty="0" smtClean="0"/>
              <a:t>Olanlardan </a:t>
            </a:r>
            <a:r>
              <a:rPr lang="tr-TR" dirty="0"/>
              <a:t>dolayı sizin de çok üzgün olduğunuzu, her zaman yanında olacağınızı ve bu olayın onun suçu olmadığını belirtin</a:t>
            </a:r>
          </a:p>
        </p:txBody>
      </p:sp>
    </p:spTree>
    <p:extLst>
      <p:ext uri="{BB962C8B-B14F-4D97-AF65-F5344CB8AC3E}">
        <p14:creationId xmlns:p14="http://schemas.microsoft.com/office/powerpoint/2010/main" val="2260509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Cinsel istismar oluşmuşsa mutlaka önce ilgili kurumlara başvurulmalı vücutta ve giysilerde hiçbir temizlik yapılmadan muayeneye gidilmelidir. Banyo yapmak, giysileri değiştirmek gibi davranışlar saldırganın ve suçun belirlenmesinde yardımcı olabilecek ipucu ve kanıtların yok olmasına yol açabilir. Deliller için ilk 72 saat çok önemlidir. </a:t>
            </a:r>
          </a:p>
        </p:txBody>
      </p:sp>
    </p:spTree>
    <p:extLst>
      <p:ext uri="{BB962C8B-B14F-4D97-AF65-F5344CB8AC3E}">
        <p14:creationId xmlns:p14="http://schemas.microsoft.com/office/powerpoint/2010/main" val="2345573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Tüm ihmal ve istismar türleri için bildirim yükümlülüğü zorunludur. Eğer çocuğunuz böyle bir duruma maruz kalmışsa, hem siz hem de çocuğunuz mutlaka uzman yardımı almalıdır. Unutmayın bu onun suçu değil…</a:t>
            </a:r>
          </a:p>
        </p:txBody>
      </p:sp>
    </p:spTree>
    <p:extLst>
      <p:ext uri="{BB962C8B-B14F-4D97-AF65-F5344CB8AC3E}">
        <p14:creationId xmlns:p14="http://schemas.microsoft.com/office/powerpoint/2010/main" val="80795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404664"/>
            <a:ext cx="8496944" cy="5760640"/>
          </a:xfrm>
        </p:spPr>
      </p:pic>
    </p:spTree>
    <p:extLst>
      <p:ext uri="{BB962C8B-B14F-4D97-AF65-F5344CB8AC3E}">
        <p14:creationId xmlns:p14="http://schemas.microsoft.com/office/powerpoint/2010/main" val="168794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8229600" cy="990600"/>
          </a:xfrm>
        </p:spPr>
        <p:txBody>
          <a:bodyPr/>
          <a:lstStyle/>
          <a:p>
            <a:r>
              <a:rPr lang="tr-TR" b="1" dirty="0" smtClean="0"/>
              <a:t>İHMAL </a:t>
            </a:r>
            <a:r>
              <a:rPr lang="tr-TR" b="1" dirty="0"/>
              <a:t>TÜRLERİ </a:t>
            </a:r>
          </a:p>
        </p:txBody>
      </p:sp>
      <p:sp>
        <p:nvSpPr>
          <p:cNvPr id="3" name="İçerik Yer Tutucusu 2"/>
          <p:cNvSpPr>
            <a:spLocks noGrp="1"/>
          </p:cNvSpPr>
          <p:nvPr>
            <p:ph idx="1"/>
          </p:nvPr>
        </p:nvSpPr>
        <p:spPr>
          <a:xfrm>
            <a:off x="611560" y="1628800"/>
            <a:ext cx="8229600" cy="4876800"/>
          </a:xfrm>
        </p:spPr>
        <p:txBody>
          <a:bodyPr>
            <a:normAutofit lnSpcReduction="10000"/>
          </a:bodyPr>
          <a:lstStyle/>
          <a:p>
            <a:r>
              <a:rPr lang="tr-TR" b="1" dirty="0"/>
              <a:t>Fiziksel İhmal; </a:t>
            </a:r>
            <a:r>
              <a:rPr lang="tr-TR" dirty="0"/>
              <a:t>çocuğun fiziksel ihtiyaçlarının bakım yapan kişi tarafından karşılanmamasıdır</a:t>
            </a:r>
            <a:r>
              <a:rPr lang="tr-TR" dirty="0" smtClean="0"/>
              <a:t>.</a:t>
            </a:r>
          </a:p>
          <a:p>
            <a:r>
              <a:rPr lang="tr-TR" dirty="0"/>
              <a:t>Fiziksel İhmal Durumları</a:t>
            </a:r>
            <a:r>
              <a:rPr lang="tr-TR" dirty="0" smtClean="0"/>
              <a:t>:</a:t>
            </a:r>
          </a:p>
          <a:p>
            <a:pPr marL="0" indent="0">
              <a:buNone/>
            </a:pPr>
            <a:r>
              <a:rPr lang="tr-TR" dirty="0" smtClean="0"/>
              <a:t>-Sağlık problemi ile ilgilenilmemesi</a:t>
            </a:r>
          </a:p>
          <a:p>
            <a:pPr marL="0" indent="0">
              <a:buNone/>
            </a:pPr>
            <a:r>
              <a:rPr lang="tr-TR" dirty="0" smtClean="0"/>
              <a:t>-Beslenmesine dikkat edilmemesi</a:t>
            </a:r>
          </a:p>
          <a:p>
            <a:pPr marL="0" indent="0">
              <a:buNone/>
            </a:pPr>
            <a:r>
              <a:rPr lang="tr-TR" dirty="0" smtClean="0"/>
              <a:t>-Temizlik ihtiyacının karşılanmaması</a:t>
            </a:r>
          </a:p>
          <a:p>
            <a:pPr marL="0" indent="0">
              <a:buNone/>
            </a:pPr>
            <a:r>
              <a:rPr lang="tr-TR" dirty="0" smtClean="0"/>
              <a:t>-Yaşına uygun olmayan yaşantılara maruz bırakılması</a:t>
            </a:r>
          </a:p>
          <a:p>
            <a:pPr marL="0" indent="0">
              <a:buNone/>
            </a:pPr>
            <a:r>
              <a:rPr lang="tr-TR" dirty="0"/>
              <a:t>-Nerede ve kimlerle olduğunun bilinmemesi ve/veya </a:t>
            </a:r>
            <a:r>
              <a:rPr lang="tr-TR" dirty="0" smtClean="0"/>
              <a:t>umursanmaması </a:t>
            </a:r>
          </a:p>
          <a:p>
            <a:pPr marL="0" indent="0">
              <a:buNone/>
            </a:pPr>
            <a:r>
              <a:rPr lang="tr-TR" dirty="0" smtClean="0"/>
              <a:t>-Terk edilmesi</a:t>
            </a:r>
          </a:p>
          <a:p>
            <a:pPr marL="0" indent="0">
              <a:buNone/>
            </a:pPr>
            <a:endParaRPr lang="tr-TR" dirty="0" smtClean="0"/>
          </a:p>
          <a:p>
            <a:pPr marL="0" indent="0">
              <a:buNone/>
            </a:pPr>
            <a:r>
              <a:rPr lang="tr-TR" dirty="0" smtClean="0"/>
              <a:t> </a:t>
            </a:r>
            <a:endParaRPr lang="tr-TR" dirty="0"/>
          </a:p>
          <a:p>
            <a:pPr marL="0" indent="0">
              <a:buNone/>
            </a:pPr>
            <a:endParaRPr lang="tr-TR" dirty="0" smtClean="0"/>
          </a:p>
        </p:txBody>
      </p:sp>
    </p:spTree>
    <p:extLst>
      <p:ext uri="{BB962C8B-B14F-4D97-AF65-F5344CB8AC3E}">
        <p14:creationId xmlns:p14="http://schemas.microsoft.com/office/powerpoint/2010/main" val="374960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b="1" dirty="0" smtClean="0"/>
          </a:p>
          <a:p>
            <a:endParaRPr lang="tr-TR" b="1" dirty="0"/>
          </a:p>
          <a:p>
            <a:endParaRPr lang="tr-TR" b="1" dirty="0" smtClean="0"/>
          </a:p>
          <a:p>
            <a:endParaRPr lang="tr-TR" b="1" dirty="0"/>
          </a:p>
          <a:p>
            <a:endParaRPr lang="tr-TR" b="1" dirty="0" smtClean="0"/>
          </a:p>
          <a:p>
            <a:r>
              <a:rPr lang="tr-TR" b="1" dirty="0" smtClean="0"/>
              <a:t>Duygusal </a:t>
            </a:r>
            <a:r>
              <a:rPr lang="tr-TR" b="1" dirty="0"/>
              <a:t>İhmal; </a:t>
            </a:r>
            <a:r>
              <a:rPr lang="tr-TR" dirty="0"/>
              <a:t>çoğunlukla ihmal olduğunu fark etmediğimiz ancak; çocuğun benlik saygısını düşürüp, </a:t>
            </a:r>
            <a:r>
              <a:rPr lang="tr-TR" dirty="0" err="1"/>
              <a:t>psikososyal</a:t>
            </a:r>
            <a:r>
              <a:rPr lang="tr-TR" dirty="0"/>
              <a:t> gelişimini olumsuz etkileyen ve toplumda diğer ihmal türlerine göre daha sık rastlanan tutumlardır.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799088"/>
            <a:ext cx="6408712" cy="2701919"/>
          </a:xfrm>
          <a:prstGeom prst="rect">
            <a:avLst/>
          </a:prstGeom>
        </p:spPr>
      </p:pic>
    </p:spTree>
    <p:extLst>
      <p:ext uri="{BB962C8B-B14F-4D97-AF65-F5344CB8AC3E}">
        <p14:creationId xmlns:p14="http://schemas.microsoft.com/office/powerpoint/2010/main" val="190709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5308848"/>
          </a:xfrm>
        </p:spPr>
        <p:txBody>
          <a:bodyPr/>
          <a:lstStyle/>
          <a:p>
            <a:pPr marL="0" indent="0">
              <a:buNone/>
            </a:pPr>
            <a:r>
              <a:rPr lang="tr-TR" b="1" dirty="0"/>
              <a:t> </a:t>
            </a:r>
            <a:r>
              <a:rPr lang="tr-TR" b="1" dirty="0" smtClean="0"/>
              <a:t>  Duygusal </a:t>
            </a:r>
            <a:r>
              <a:rPr lang="tr-TR" b="1" dirty="0"/>
              <a:t>İhmal Durumları: </a:t>
            </a:r>
            <a:endParaRPr lang="tr-TR" b="1" dirty="0" smtClean="0"/>
          </a:p>
          <a:p>
            <a:pPr>
              <a:lnSpc>
                <a:spcPct val="150000"/>
              </a:lnSpc>
            </a:pPr>
            <a:r>
              <a:rPr lang="tr-TR" dirty="0" smtClean="0"/>
              <a:t>Çocuğa </a:t>
            </a:r>
            <a:r>
              <a:rPr lang="tr-TR" dirty="0"/>
              <a:t>yetersiz ilgi ve şefkat göstermek </a:t>
            </a:r>
            <a:endParaRPr lang="tr-TR" dirty="0" smtClean="0"/>
          </a:p>
          <a:p>
            <a:pPr>
              <a:lnSpc>
                <a:spcPct val="150000"/>
              </a:lnSpc>
            </a:pPr>
            <a:r>
              <a:rPr lang="tr-TR" dirty="0" smtClean="0"/>
              <a:t>Aile </a:t>
            </a:r>
            <a:r>
              <a:rPr lang="tr-TR" dirty="0"/>
              <a:t>içinde sözel şiddet ve kötü muameleye </a:t>
            </a:r>
            <a:r>
              <a:rPr lang="tr-TR" dirty="0" smtClean="0"/>
              <a:t>maruz bırakmak</a:t>
            </a:r>
          </a:p>
          <a:p>
            <a:pPr>
              <a:lnSpc>
                <a:spcPct val="150000"/>
              </a:lnSpc>
            </a:pPr>
            <a:r>
              <a:rPr lang="tr-TR" dirty="0" smtClean="0"/>
              <a:t>Çocuğun </a:t>
            </a:r>
            <a:r>
              <a:rPr lang="tr-TR" dirty="0"/>
              <a:t>alkol, uyuşturucu kullanmasına izin vermek Çocuğun suç işleme, saldırganlık gibi uyumsuz davranışlarına destek olmak ya da bu davranışları görmezden gelmek</a:t>
            </a:r>
          </a:p>
          <a:p>
            <a:endParaRPr lang="tr-TR" dirty="0"/>
          </a:p>
        </p:txBody>
      </p:sp>
    </p:spTree>
    <p:extLst>
      <p:ext uri="{BB962C8B-B14F-4D97-AF65-F5344CB8AC3E}">
        <p14:creationId xmlns:p14="http://schemas.microsoft.com/office/powerpoint/2010/main" val="397036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229600" cy="4876800"/>
          </a:xfrm>
        </p:spPr>
        <p:txBody>
          <a:bodyPr/>
          <a:lstStyle/>
          <a:p>
            <a:r>
              <a:rPr lang="tr-TR" b="1" dirty="0"/>
              <a:t>Eğitimsel İhmal; </a:t>
            </a:r>
            <a:r>
              <a:rPr lang="tr-TR" dirty="0"/>
              <a:t>Çocuğun gelişimsel ve eğitimsel ihtiyacının tutarlı olarak karşılanmamasıdır. </a:t>
            </a:r>
            <a:endParaRPr lang="tr-TR" dirty="0" smtClean="0"/>
          </a:p>
          <a:p>
            <a:pPr marL="0" indent="0">
              <a:buNone/>
            </a:pPr>
            <a:r>
              <a:rPr lang="tr-TR" b="1" dirty="0"/>
              <a:t> </a:t>
            </a:r>
            <a:r>
              <a:rPr lang="tr-TR" b="1" dirty="0" smtClean="0"/>
              <a:t>  Eğitim </a:t>
            </a:r>
            <a:r>
              <a:rPr lang="tr-TR" b="1" dirty="0"/>
              <a:t>İhmal Durumları</a:t>
            </a:r>
            <a:r>
              <a:rPr lang="tr-TR" b="1" dirty="0" smtClean="0"/>
              <a:t>:</a:t>
            </a:r>
          </a:p>
          <a:p>
            <a:r>
              <a:rPr lang="tr-TR" b="1" dirty="0" smtClean="0"/>
              <a:t> </a:t>
            </a:r>
            <a:r>
              <a:rPr lang="tr-TR" dirty="0"/>
              <a:t>Eğitim ihtiyaçlarının karşılanmaması</a:t>
            </a:r>
            <a:r>
              <a:rPr lang="tr-TR" dirty="0" smtClean="0"/>
              <a:t>,</a:t>
            </a:r>
          </a:p>
          <a:p>
            <a:r>
              <a:rPr lang="tr-TR" dirty="0" smtClean="0"/>
              <a:t> </a:t>
            </a:r>
            <a:r>
              <a:rPr lang="tr-TR" dirty="0"/>
              <a:t>Çocuğun okula gönderilmemesi</a:t>
            </a:r>
            <a:r>
              <a:rPr lang="tr-TR" dirty="0" smtClean="0"/>
              <a:t>,</a:t>
            </a:r>
          </a:p>
          <a:p>
            <a:r>
              <a:rPr lang="tr-TR" dirty="0" smtClean="0"/>
              <a:t> </a:t>
            </a:r>
            <a:r>
              <a:rPr lang="tr-TR" dirty="0"/>
              <a:t>Okula gitmeye teşvik </a:t>
            </a:r>
            <a:r>
              <a:rPr lang="tr-TR" dirty="0" smtClean="0"/>
              <a:t>etmeme</a:t>
            </a:r>
          </a:p>
          <a:p>
            <a:r>
              <a:rPr lang="tr-TR" dirty="0" smtClean="0"/>
              <a:t> </a:t>
            </a:r>
            <a:r>
              <a:rPr lang="tr-TR" dirty="0"/>
              <a:t>Ders başarısını dikkate </a:t>
            </a:r>
            <a:r>
              <a:rPr lang="tr-TR" dirty="0" smtClean="0"/>
              <a:t>almama</a:t>
            </a:r>
          </a:p>
          <a:p>
            <a:r>
              <a:rPr lang="tr-TR" dirty="0" smtClean="0"/>
              <a:t> </a:t>
            </a:r>
            <a:r>
              <a:rPr lang="tr-TR" dirty="0"/>
              <a:t>Okul takibinin </a:t>
            </a:r>
            <a:r>
              <a:rPr lang="tr-TR" dirty="0" smtClean="0"/>
              <a:t>yapılmaması</a:t>
            </a:r>
          </a:p>
          <a:p>
            <a:r>
              <a:rPr lang="tr-TR" dirty="0" smtClean="0"/>
              <a:t> </a:t>
            </a:r>
            <a:r>
              <a:rPr lang="tr-TR" dirty="0"/>
              <a:t>Özel eğitim gereken çocukların alması gereken eğitimden mahrum bırakılması</a:t>
            </a:r>
          </a:p>
        </p:txBody>
      </p:sp>
    </p:spTree>
    <p:extLst>
      <p:ext uri="{BB962C8B-B14F-4D97-AF65-F5344CB8AC3E}">
        <p14:creationId xmlns:p14="http://schemas.microsoft.com/office/powerpoint/2010/main" val="189098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t>ÇOCUK İSTİSMARI </a:t>
            </a:r>
            <a:endParaRPr lang="tr-TR" b="1" dirty="0" smtClean="0"/>
          </a:p>
          <a:p>
            <a:pPr marL="0" indent="0">
              <a:buNone/>
            </a:pPr>
            <a:r>
              <a:rPr lang="tr-TR" dirty="0" smtClean="0"/>
              <a:t>0-18 </a:t>
            </a:r>
            <a:r>
              <a:rPr lang="tr-TR" dirty="0"/>
              <a:t>yaş grubundaki çocuğun; Sağlığını, Fiziksel ve </a:t>
            </a:r>
            <a:r>
              <a:rPr lang="tr-TR" dirty="0" err="1"/>
              <a:t>Psiko</a:t>
            </a:r>
            <a:r>
              <a:rPr lang="tr-TR" dirty="0"/>
              <a:t>-sosyal gelişimini olumsuz etkileyen, bir yetişkin ya da toplum tarafından bilerek veya bilmeyerek gerçekleştirilen her türlü kötü muameledir. </a:t>
            </a:r>
          </a:p>
        </p:txBody>
      </p:sp>
    </p:spTree>
    <p:extLst>
      <p:ext uri="{BB962C8B-B14F-4D97-AF65-F5344CB8AC3E}">
        <p14:creationId xmlns:p14="http://schemas.microsoft.com/office/powerpoint/2010/main" val="63067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5280248"/>
          </a:xfrm>
        </p:spPr>
        <p:txBody>
          <a:bodyPr/>
          <a:lstStyle/>
          <a:p>
            <a:pPr marL="0" indent="0">
              <a:buNone/>
            </a:pPr>
            <a:r>
              <a:rPr lang="tr-TR" b="1" dirty="0"/>
              <a:t>FİZİKSEL İSTİSMAR: </a:t>
            </a:r>
            <a:r>
              <a:rPr lang="tr-TR" dirty="0"/>
              <a:t>Çocuğun kaza dışı sebeple bir yetişkin tarafından yaralanması ve örselenmesidir. En yaygın rastlanılan ve belirlenmesi en kolay olan istismar tipidir. "Bir tokatla başlayan şiddetin artarak daha ağır boyutlara taşınması."</a:t>
            </a:r>
            <a:r>
              <a:rPr lang="tr-TR" dirty="0" err="1"/>
              <a:t>dır</a:t>
            </a:r>
            <a:r>
              <a:rPr lang="tr-TR" dirty="0"/>
              <a:t>. «</a:t>
            </a:r>
            <a:r>
              <a:rPr lang="tr-TR" dirty="0" err="1"/>
              <a:t>Tokatın</a:t>
            </a:r>
            <a:r>
              <a:rPr lang="tr-TR" dirty="0"/>
              <a:t> kulağa gelmesi, çocuğun düşerek başını sert bir zemine çarpması, duyu kaybı vb. Bunlara ek olarak yumruk atma, kemer, sopa ve sigara söndürme gibi.» </a:t>
            </a:r>
          </a:p>
        </p:txBody>
      </p:sp>
    </p:spTree>
    <p:extLst>
      <p:ext uri="{BB962C8B-B14F-4D97-AF65-F5344CB8AC3E}">
        <p14:creationId xmlns:p14="http://schemas.microsoft.com/office/powerpoint/2010/main" val="428257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876800"/>
          </a:xfrm>
        </p:spPr>
        <p:txBody>
          <a:bodyPr/>
          <a:lstStyle/>
          <a:p>
            <a:r>
              <a:rPr lang="tr-TR" b="1" dirty="0"/>
              <a:t>DUYGUSAL İSTİSMAR</a:t>
            </a:r>
            <a:r>
              <a:rPr lang="tr-TR" dirty="0"/>
              <a:t>: Çocuğun duygusal ihtiyaçlarını karşılayan ebeveyn ve/veya bakım verenler tarafından çocuğa sürekli olarak, tekrarlayıcı ve uygunsuz bir biçimde karşılık verme ve tepki göstermedir. Çocuğun kişiliğini zedeleyici, duygusal gelişimini engelleyici eylemlerdir. «Çocuğun iç görüsünü ya da duygusal bütünlüğünü bozan her türlü eylem ya da eylemsizlik durumu veya çocuğun olumsuz tutum ve davranışlarla ilgi, sevgi ve bakım ihtiyaçlarından yoksun bırakılarak, psikolojik hasara uğratılmasıdır. Çocuk ayrımı yapmak duygusal istismardır.»</a:t>
            </a:r>
          </a:p>
        </p:txBody>
      </p:sp>
    </p:spTree>
    <p:extLst>
      <p:ext uri="{BB962C8B-B14F-4D97-AF65-F5344CB8AC3E}">
        <p14:creationId xmlns:p14="http://schemas.microsoft.com/office/powerpoint/2010/main" val="1135005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94</TotalTime>
  <Words>916</Words>
  <Application>Microsoft Office PowerPoint</Application>
  <PresentationFormat>Ekran Gösterisi (4:3)</PresentationFormat>
  <Paragraphs>100</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Netlik</vt:lpstr>
      <vt:lpstr>İSTİSMAR VE İHMALE KARŞI KORUYUCU ÖNLEMLER</vt:lpstr>
      <vt:lpstr>PowerPoint Sunusu</vt:lpstr>
      <vt:lpstr>İHMAL TÜRLERİ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ÇOCUK İHMAL VE İSTİRMARINDA  ROL OYNAYAN FAKTÖRLER</vt:lpstr>
      <vt:lpstr>PowerPoint Sunusu</vt:lpstr>
      <vt:lpstr>PowerPoint Sunusu</vt:lpstr>
      <vt:lpstr>PowerPoint Sunusu</vt:lpstr>
      <vt:lpstr>CİNSEL İSTİSMARA UĞRAYAN ÇOCUKTAKİ DAVRANIŞSAL REAKSİYONLAR</vt:lpstr>
      <vt:lpstr>PowerPoint Sunusu</vt:lpstr>
      <vt:lpstr>AİLELERİN ÇOCUKLARI İSTİSMARDAN KORUMAK İÇİN YAPMASI GEREKENLER</vt:lpstr>
      <vt:lpstr>PowerPoint Sunusu</vt:lpstr>
      <vt:lpstr>İHMAL VE İSTİSMAR DURUMUYLA KARŞILAŞIRSAM ‘NE YAPMALIYIM?’</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İSTİSMAR VE İHMALE KARŞI KORUYUCU ÖNLEMLER</dc:title>
  <dc:creator>Rehberlik</dc:creator>
  <cp:lastModifiedBy>Rehberlik</cp:lastModifiedBy>
  <cp:revision>8</cp:revision>
  <dcterms:created xsi:type="dcterms:W3CDTF">2024-03-27T07:24:47Z</dcterms:created>
  <dcterms:modified xsi:type="dcterms:W3CDTF">2024-03-27T09:09:15Z</dcterms:modified>
</cp:coreProperties>
</file>