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9" r:id="rId8"/>
    <p:sldId id="270" r:id="rId9"/>
    <p:sldId id="271" r:id="rId10"/>
    <p:sldId id="272" r:id="rId11"/>
    <p:sldId id="273" r:id="rId12"/>
    <p:sldId id="274" r:id="rId13"/>
    <p:sldId id="275" r:id="rId14"/>
    <p:sldId id="276" r:id="rId15"/>
    <p:sldId id="262" r:id="rId16"/>
    <p:sldId id="263" r:id="rId17"/>
    <p:sldId id="264" r:id="rId18"/>
    <p:sldId id="265" r:id="rId19"/>
    <p:sldId id="266" r:id="rId20"/>
    <p:sldId id="267" r:id="rId21"/>
    <p:sldId id="268"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4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76B0C413-A9F6-4DB7-8B5C-DB41DA00B862}" type="datetimeFigureOut">
              <a:rPr lang="tr-TR" smtClean="0"/>
              <a:t>14.03.2024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05E2D8C3-4B49-4221-8AE8-DFBB4A35EC40}" type="slidenum">
              <a:rPr lang="tr-TR" smtClean="0"/>
              <a:t>‹#›</a:t>
            </a:fld>
            <a:endParaRPr lang="tr-TR"/>
          </a:p>
        </p:txBody>
      </p:sp>
    </p:spTree>
    <p:extLst>
      <p:ext uri="{BB962C8B-B14F-4D97-AF65-F5344CB8AC3E}">
        <p14:creationId xmlns:p14="http://schemas.microsoft.com/office/powerpoint/2010/main" val="267013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B0C413-A9F6-4DB7-8B5C-DB41DA00B862}" type="datetimeFigureOut">
              <a:rPr lang="tr-TR" smtClean="0"/>
              <a:t>14.03.2024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4285649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B0C413-A9F6-4DB7-8B5C-DB41DA00B862}" type="datetimeFigureOut">
              <a:rPr lang="tr-TR" smtClean="0"/>
              <a:t>14.03.2024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388195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B0C413-A9F6-4DB7-8B5C-DB41DA00B862}" type="datetimeFigureOut">
              <a:rPr lang="tr-TR" smtClean="0"/>
              <a:t>14.03.2024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2008544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8593667" y="6272784"/>
            <a:ext cx="2644309" cy="365125"/>
          </a:xfrm>
        </p:spPr>
        <p:txBody>
          <a:bodyPr/>
          <a:lstStyle/>
          <a:p>
            <a:fld id="{76B0C413-A9F6-4DB7-8B5C-DB41DA00B862}" type="datetimeFigureOut">
              <a:rPr lang="tr-TR" smtClean="0"/>
              <a:t>14.03.2024</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05E2D8C3-4B49-4221-8AE8-DFBB4A35EC40}" type="slidenum">
              <a:rPr lang="tr-TR" smtClean="0"/>
              <a:t>‹#›</a:t>
            </a:fld>
            <a:endParaRPr lang="tr-TR"/>
          </a:p>
        </p:txBody>
      </p:sp>
    </p:spTree>
    <p:extLst>
      <p:ext uri="{BB962C8B-B14F-4D97-AF65-F5344CB8AC3E}">
        <p14:creationId xmlns:p14="http://schemas.microsoft.com/office/powerpoint/2010/main" val="330192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6B0C413-A9F6-4DB7-8B5C-DB41DA00B862}" type="datetimeFigureOut">
              <a:rPr lang="tr-TR" smtClean="0"/>
              <a:t>14.03.2024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218013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6B0C413-A9F6-4DB7-8B5C-DB41DA00B862}" type="datetimeFigureOut">
              <a:rPr lang="tr-TR" smtClean="0"/>
              <a:t>14.03.2024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340502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76B0C413-A9F6-4DB7-8B5C-DB41DA00B862}" type="datetimeFigureOut">
              <a:rPr lang="tr-TR" smtClean="0"/>
              <a:t>14.03.2024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123083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0C413-A9F6-4DB7-8B5C-DB41DA00B862}" type="datetimeFigureOut">
              <a:rPr lang="tr-TR" smtClean="0"/>
              <a:t>14.03.2024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1664115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76B0C413-A9F6-4DB7-8B5C-DB41DA00B862}" type="datetimeFigureOut">
              <a:rPr lang="tr-TR" smtClean="0"/>
              <a:t>14.03.2024</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146134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76B0C413-A9F6-4DB7-8B5C-DB41DA00B862}" type="datetimeFigureOut">
              <a:rPr lang="tr-TR" smtClean="0"/>
              <a:t>14.03.2024</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5E2D8C3-4B49-4221-8AE8-DFBB4A35EC40}" type="slidenum">
              <a:rPr lang="tr-TR" smtClean="0"/>
              <a:t>‹#›</a:t>
            </a:fld>
            <a:endParaRPr lang="tr-TR"/>
          </a:p>
        </p:txBody>
      </p:sp>
    </p:spTree>
    <p:extLst>
      <p:ext uri="{BB962C8B-B14F-4D97-AF65-F5344CB8AC3E}">
        <p14:creationId xmlns:p14="http://schemas.microsoft.com/office/powerpoint/2010/main" val="2545211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6B0C413-A9F6-4DB7-8B5C-DB41DA00B862}" type="datetimeFigureOut">
              <a:rPr lang="tr-TR" smtClean="0"/>
              <a:t>14.03.2024</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05E2D8C3-4B49-4221-8AE8-DFBB4A35EC40}" type="slidenum">
              <a:rPr lang="tr-TR" smtClean="0"/>
              <a:t>‹#›</a:t>
            </a:fld>
            <a:endParaRPr lang="tr-TR"/>
          </a:p>
        </p:txBody>
      </p:sp>
    </p:spTree>
    <p:extLst>
      <p:ext uri="{BB962C8B-B14F-4D97-AF65-F5344CB8AC3E}">
        <p14:creationId xmlns:p14="http://schemas.microsoft.com/office/powerpoint/2010/main" val="32074179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mage3.slideserve.com/6069894/s-zel-zorbal-k-l.jpg" TargetMode="External"/><Relationship Id="rId2" Type="http://schemas.openxmlformats.org/officeDocument/2006/relationships/hyperlink" Target="https://image3.slideserve.com/6069894/fiziksel-zorbal-k-l.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mage3.slideserve.com/6069894/cinsel-zorbal-k-l.jpg" TargetMode="External"/><Relationship Id="rId2" Type="http://schemas.openxmlformats.org/officeDocument/2006/relationships/hyperlink" Target="https://image3.slideserve.com/6069894/duygusal-zorbal-k-l.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AKRAN ZORBALIĞI</a:t>
            </a:r>
          </a:p>
        </p:txBody>
      </p:sp>
      <p:sp>
        <p:nvSpPr>
          <p:cNvPr id="3" name="Alt Başlık 2"/>
          <p:cNvSpPr>
            <a:spLocks noGrp="1"/>
          </p:cNvSpPr>
          <p:nvPr>
            <p:ph type="subTitle" idx="1"/>
          </p:nvPr>
        </p:nvSpPr>
        <p:spPr>
          <a:xfrm>
            <a:off x="2897874" y="5202238"/>
            <a:ext cx="9144000" cy="1655762"/>
          </a:xfrm>
        </p:spPr>
        <p:txBody>
          <a:bodyPr/>
          <a:lstStyle/>
          <a:p>
            <a:pPr algn="r"/>
            <a:r>
              <a:rPr lang="tr-TR" dirty="0" smtClean="0"/>
              <a:t>ÖZKAN ERDEK MESLEKİ EĞİTİM MERKEZİ</a:t>
            </a:r>
            <a:endParaRPr lang="tr-TR" dirty="0"/>
          </a:p>
          <a:p>
            <a:pPr algn="r"/>
            <a:r>
              <a:rPr lang="tr-TR" dirty="0"/>
              <a:t>REHBERLİK SERVİSİ</a:t>
            </a:r>
          </a:p>
          <a:p>
            <a:pPr algn="r"/>
            <a:endParaRPr lang="tr-TR" dirty="0"/>
          </a:p>
        </p:txBody>
      </p:sp>
    </p:spTree>
    <p:extLst>
      <p:ext uri="{BB962C8B-B14F-4D97-AF65-F5344CB8AC3E}">
        <p14:creationId xmlns:p14="http://schemas.microsoft.com/office/powerpoint/2010/main" val="2009666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siber </a:t>
            </a:r>
            <a:r>
              <a:rPr lang="tr-TR" b="1" dirty="0"/>
              <a:t>Zorbalık</a:t>
            </a:r>
            <a:endParaRPr lang="tr-TR" dirty="0"/>
          </a:p>
          <a:p>
            <a:r>
              <a:rPr lang="tr-TR" dirty="0"/>
              <a:t/>
            </a:r>
            <a:br>
              <a:rPr lang="tr-TR" dirty="0"/>
            </a:br>
            <a:r>
              <a:rPr lang="tr-TR" dirty="0"/>
              <a:t>Başka bir kişiyi taciz ya da tehdit etmek, utandırmak veya hedef almak için teknolojik platformların kullanımıdır. Siber zorbalık tanımı gereği genç insanlar arasında gerçekleşir. Bir yetişkin söz konusu olduğunda buna </a:t>
            </a:r>
            <a:r>
              <a:rPr lang="tr-TR" b="1" dirty="0"/>
              <a:t>siber taciz</a:t>
            </a:r>
            <a:r>
              <a:rPr lang="tr-TR" dirty="0"/>
              <a:t> ya da </a:t>
            </a:r>
            <a:r>
              <a:rPr lang="tr-TR" b="1" dirty="0"/>
              <a:t>siber saldırı</a:t>
            </a:r>
            <a:r>
              <a:rPr lang="tr-TR" dirty="0"/>
              <a:t> denir ve bu, hukuki sonuçlara yol açabilecek ve hapis cezası gerektirebilecek bir suçtur.</a:t>
            </a:r>
            <a:endParaRPr lang="tr-TR" dirty="0"/>
          </a:p>
          <a:p>
            <a:r>
              <a:rPr lang="tr-TR" dirty="0"/>
              <a:t/>
            </a:r>
            <a:br>
              <a:rPr lang="tr-TR" dirty="0"/>
            </a:br>
            <a:endParaRPr lang="tr-TR" dirty="0"/>
          </a:p>
        </p:txBody>
      </p:sp>
    </p:spTree>
    <p:extLst>
      <p:ext uri="{BB962C8B-B14F-4D97-AF65-F5344CB8AC3E}">
        <p14:creationId xmlns:p14="http://schemas.microsoft.com/office/powerpoint/2010/main" val="997913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Zorbalığa Uğrayan Kendini Nasıl Hisseder</a:t>
            </a:r>
            <a:r>
              <a:rPr lang="tr-TR" dirty="0" smtClean="0"/>
              <a:t>?</a:t>
            </a:r>
            <a:endParaRPr lang="tr-TR" dirty="0"/>
          </a:p>
        </p:txBody>
      </p:sp>
      <p:sp>
        <p:nvSpPr>
          <p:cNvPr id="3" name="İçerik Yer Tutucusu 2"/>
          <p:cNvSpPr>
            <a:spLocks noGrp="1"/>
          </p:cNvSpPr>
          <p:nvPr>
            <p:ph idx="1"/>
          </p:nvPr>
        </p:nvSpPr>
        <p:spPr>
          <a:xfrm>
            <a:off x="1069848" y="2121408"/>
            <a:ext cx="3603752" cy="4050792"/>
          </a:xfrm>
        </p:spPr>
        <p:txBody>
          <a:bodyPr/>
          <a:lstStyle/>
          <a:p>
            <a:pPr fontAlgn="base"/>
            <a:r>
              <a:rPr lang="tr-TR" dirty="0" smtClean="0"/>
              <a:t>Kızgın</a:t>
            </a:r>
          </a:p>
          <a:p>
            <a:pPr fontAlgn="base"/>
            <a:r>
              <a:rPr lang="tr-TR" dirty="0" smtClean="0"/>
              <a:t>Öfkeli</a:t>
            </a:r>
            <a:endParaRPr lang="tr-TR" dirty="0"/>
          </a:p>
          <a:p>
            <a:pPr fontAlgn="base"/>
            <a:r>
              <a:rPr lang="tr-TR" dirty="0"/>
              <a:t>Üzgün</a:t>
            </a:r>
          </a:p>
          <a:p>
            <a:pPr fontAlgn="base"/>
            <a:r>
              <a:rPr lang="tr-TR" dirty="0"/>
              <a:t>Bıkkın</a:t>
            </a:r>
          </a:p>
          <a:p>
            <a:pPr fontAlgn="base"/>
            <a:r>
              <a:rPr lang="tr-TR" dirty="0"/>
              <a:t>Şaşırmış</a:t>
            </a:r>
          </a:p>
          <a:p>
            <a:pPr fontAlgn="base"/>
            <a:r>
              <a:rPr lang="tr-TR" dirty="0"/>
              <a:t>Yalnız</a:t>
            </a:r>
          </a:p>
          <a:p>
            <a:pPr fontAlgn="base"/>
            <a:r>
              <a:rPr lang="tr-TR" dirty="0"/>
              <a:t>Yorgun</a:t>
            </a:r>
          </a:p>
          <a:p>
            <a:pPr fontAlgn="base"/>
            <a:r>
              <a:rPr lang="tr-TR" dirty="0"/>
              <a:t>Okula Gitmek İstemeyen</a:t>
            </a:r>
          </a:p>
          <a:p>
            <a:pPr fontAlgn="base"/>
            <a:r>
              <a:rPr lang="tr-TR" dirty="0"/>
              <a:t>Sinmiş</a:t>
            </a:r>
          </a:p>
          <a:p>
            <a:pPr marL="0" indent="0">
              <a:buNone/>
            </a:pPr>
            <a:endParaRPr lang="tr-TR" dirty="0"/>
          </a:p>
        </p:txBody>
      </p:sp>
      <p:sp>
        <p:nvSpPr>
          <p:cNvPr id="4" name="İçerik Yer Tutucusu 2"/>
          <p:cNvSpPr txBox="1">
            <a:spLocks/>
          </p:cNvSpPr>
          <p:nvPr/>
        </p:nvSpPr>
        <p:spPr>
          <a:xfrm>
            <a:off x="4916134" y="2106894"/>
            <a:ext cx="3603752" cy="4050792"/>
          </a:xfrm>
          <a:prstGeom prst="rect">
            <a:avLst/>
          </a:prstGeom>
        </p:spPr>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fontAlgn="base"/>
            <a:r>
              <a:rPr lang="tr-TR" dirty="0"/>
              <a:t>Çaresiz</a:t>
            </a:r>
          </a:p>
          <a:p>
            <a:pPr fontAlgn="base"/>
            <a:r>
              <a:rPr lang="tr-TR" dirty="0"/>
              <a:t>Korkmuş</a:t>
            </a:r>
          </a:p>
          <a:p>
            <a:pPr fontAlgn="base"/>
            <a:r>
              <a:rPr lang="tr-TR" dirty="0"/>
              <a:t>Sinirli</a:t>
            </a:r>
          </a:p>
          <a:p>
            <a:pPr fontAlgn="base"/>
            <a:r>
              <a:rPr lang="tr-TR" dirty="0"/>
              <a:t>Kafası Karışmış</a:t>
            </a:r>
          </a:p>
          <a:p>
            <a:pPr fontAlgn="base"/>
            <a:r>
              <a:rPr lang="tr-TR" dirty="0"/>
              <a:t>Engellenmiş</a:t>
            </a:r>
          </a:p>
          <a:p>
            <a:pPr fontAlgn="base"/>
            <a:r>
              <a:rPr lang="tr-TR" dirty="0"/>
              <a:t>Güvensiz</a:t>
            </a:r>
          </a:p>
          <a:p>
            <a:pPr fontAlgn="base"/>
            <a:r>
              <a:rPr lang="tr-TR" dirty="0"/>
              <a:t>Depresif</a:t>
            </a:r>
          </a:p>
          <a:p>
            <a:pPr fontAlgn="base"/>
            <a:r>
              <a:rPr lang="tr-TR" dirty="0"/>
              <a:t>Kaygılı</a:t>
            </a:r>
          </a:p>
          <a:p>
            <a:pPr fontAlgn="base"/>
            <a:r>
              <a:rPr lang="tr-TR" dirty="0"/>
              <a:t>İncinmiş</a:t>
            </a:r>
          </a:p>
          <a:p>
            <a:pPr fontAlgn="base"/>
            <a:r>
              <a:rPr lang="tr-TR" dirty="0"/>
              <a:t>Utanmış</a:t>
            </a:r>
          </a:p>
          <a:p>
            <a:pPr marL="0" indent="0">
              <a:buFont typeface="Wingdings" pitchFamily="2" charset="2"/>
              <a:buNone/>
            </a:pPr>
            <a:endParaRPr lang="tr-TR" dirty="0"/>
          </a:p>
        </p:txBody>
      </p:sp>
      <p:sp>
        <p:nvSpPr>
          <p:cNvPr id="5" name="İçerik Yer Tutucusu 2"/>
          <p:cNvSpPr txBox="1">
            <a:spLocks/>
          </p:cNvSpPr>
          <p:nvPr/>
        </p:nvSpPr>
        <p:spPr>
          <a:xfrm>
            <a:off x="8689848" y="2094702"/>
            <a:ext cx="3603752"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fontAlgn="base"/>
            <a:r>
              <a:rPr lang="tr-TR" dirty="0"/>
              <a:t>Haksızlığa Uğramış</a:t>
            </a:r>
          </a:p>
          <a:p>
            <a:pPr fontAlgn="base"/>
            <a:r>
              <a:rPr lang="tr-TR" dirty="0"/>
              <a:t>Ezilmiş</a:t>
            </a:r>
          </a:p>
          <a:p>
            <a:pPr fontAlgn="base"/>
            <a:r>
              <a:rPr lang="tr-TR" dirty="0"/>
              <a:t>Dışlanmış</a:t>
            </a:r>
          </a:p>
          <a:p>
            <a:pPr fontAlgn="base"/>
            <a:r>
              <a:rPr lang="tr-TR" dirty="0"/>
              <a:t>Şaşkın</a:t>
            </a:r>
          </a:p>
          <a:p>
            <a:pPr fontAlgn="base"/>
            <a:r>
              <a:rPr lang="tr-TR" dirty="0"/>
              <a:t>Eksiklik Duygusu</a:t>
            </a:r>
          </a:p>
          <a:p>
            <a:pPr fontAlgn="base"/>
            <a:r>
              <a:rPr lang="tr-TR" dirty="0"/>
              <a:t>Yaralanmış</a:t>
            </a:r>
          </a:p>
          <a:p>
            <a:pPr fontAlgn="base"/>
            <a:r>
              <a:rPr lang="tr-TR" dirty="0"/>
              <a:t>Gergin</a:t>
            </a:r>
          </a:p>
          <a:p>
            <a:pPr fontAlgn="base"/>
            <a:r>
              <a:rPr lang="tr-TR" dirty="0"/>
              <a:t>Aşağılanmış, vb</a:t>
            </a:r>
            <a:r>
              <a:rPr lang="tr-TR" dirty="0" smtClean="0"/>
              <a:t>.</a:t>
            </a:r>
            <a:endParaRPr lang="tr-TR" dirty="0"/>
          </a:p>
        </p:txBody>
      </p:sp>
    </p:spTree>
    <p:extLst>
      <p:ext uri="{BB962C8B-B14F-4D97-AF65-F5344CB8AC3E}">
        <p14:creationId xmlns:p14="http://schemas.microsoft.com/office/powerpoint/2010/main" val="296025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Zorbalık Davranışı Durdurma Yolları</a:t>
            </a:r>
            <a:endParaRPr lang="tr-TR" dirty="0"/>
          </a:p>
        </p:txBody>
      </p:sp>
      <p:sp>
        <p:nvSpPr>
          <p:cNvPr id="3" name="İçerik Yer Tutucusu 2"/>
          <p:cNvSpPr>
            <a:spLocks noGrp="1"/>
          </p:cNvSpPr>
          <p:nvPr>
            <p:ph idx="1"/>
          </p:nvPr>
        </p:nvSpPr>
        <p:spPr/>
        <p:txBody>
          <a:bodyPr/>
          <a:lstStyle/>
          <a:p>
            <a:pPr fontAlgn="base"/>
            <a:r>
              <a:rPr lang="tr-TR" dirty="0"/>
              <a:t>Her şeyden önce bu davranışların sizin hatanız olmadığı, böyle bir davranışı kimsenin hakketmediğini ve bunların sadece sizin başınıza gelmediğini aklınızdan çıkarmayın. Dolayısıyla yardım almaktan utanmayın, çekinmeyin ve korkmayın.</a:t>
            </a:r>
          </a:p>
          <a:p>
            <a:pPr fontAlgn="base"/>
            <a:r>
              <a:rPr lang="tr-TR" dirty="0"/>
              <a:t>Güvendiğiniz birisine neler yaşadığınızı anlatın. Yardım alana kadar pes etmeyin.</a:t>
            </a:r>
          </a:p>
          <a:p>
            <a:pPr fontAlgn="base"/>
            <a:r>
              <a:rPr lang="tr-TR" dirty="0"/>
              <a:t>Beden duruşunuzu değiştirin. Sırtınız ve balınızı dik tutun. </a:t>
            </a:r>
          </a:p>
          <a:p>
            <a:pPr fontAlgn="base"/>
            <a:r>
              <a:rPr lang="tr-TR" dirty="0"/>
              <a:t>Üzgün ve ya korkmuş olduğunuzu belli etmeyin. Zorbalık yapan kişi daha çok üzerinize gelebilir. </a:t>
            </a:r>
          </a:p>
          <a:p>
            <a:endParaRPr lang="tr-TR" dirty="0"/>
          </a:p>
        </p:txBody>
      </p:sp>
    </p:spTree>
    <p:extLst>
      <p:ext uri="{BB962C8B-B14F-4D97-AF65-F5344CB8AC3E}">
        <p14:creationId xmlns:p14="http://schemas.microsoft.com/office/powerpoint/2010/main" val="1956375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Zorbalık Davranışı Durdurma Yolları</a:t>
            </a:r>
            <a:endParaRPr lang="tr-TR" dirty="0"/>
          </a:p>
        </p:txBody>
      </p:sp>
      <p:sp>
        <p:nvSpPr>
          <p:cNvPr id="3" name="İçerik Yer Tutucusu 2"/>
          <p:cNvSpPr>
            <a:spLocks noGrp="1"/>
          </p:cNvSpPr>
          <p:nvPr>
            <p:ph idx="1"/>
          </p:nvPr>
        </p:nvSpPr>
        <p:spPr/>
        <p:txBody>
          <a:bodyPr/>
          <a:lstStyle/>
          <a:p>
            <a:pPr fontAlgn="base"/>
            <a:r>
              <a:rPr lang="tr-TR" dirty="0"/>
              <a:t>Eğer sözlü olarak sizi taciz ediyorsa hiç cevap vermeyin, kafanızı çevirin uzaklaşın, bir müddet sonra sıkılıp bırakacaktır.</a:t>
            </a:r>
          </a:p>
          <a:p>
            <a:pPr fontAlgn="base"/>
            <a:r>
              <a:rPr lang="tr-TR" dirty="0"/>
              <a:t>Eğer fiziksel güç ya da şiddet kullanmaya kaktıysa hemen oradan uzaklaşmaya çalışın ve güvenli bir yere gidin.</a:t>
            </a:r>
          </a:p>
          <a:p>
            <a:pPr fontAlgn="base"/>
            <a:r>
              <a:rPr lang="tr-TR" dirty="0"/>
              <a:t>Zorbalık davranışı genellikle tenha yerlerde olur. Öğretmenlerinizin sizi göremeyeceği, yardım isteyemeyeceğiniz yerlere yalnız gitmeyin.</a:t>
            </a:r>
          </a:p>
          <a:p>
            <a:pPr fontAlgn="base"/>
            <a:r>
              <a:rPr lang="tr-TR" dirty="0"/>
              <a:t>Sizi destekleyebilecek yalnız bırakmayacak arkadaşlıklar edinin.</a:t>
            </a:r>
          </a:p>
          <a:p>
            <a:endParaRPr lang="tr-TR" dirty="0"/>
          </a:p>
        </p:txBody>
      </p:sp>
    </p:spTree>
    <p:extLst>
      <p:ext uri="{BB962C8B-B14F-4D97-AF65-F5344CB8AC3E}">
        <p14:creationId xmlns:p14="http://schemas.microsoft.com/office/powerpoint/2010/main" val="1953524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Zorbalık davranışına şahit olursanız:</a:t>
            </a:r>
            <a:endParaRPr lang="tr-TR" dirty="0"/>
          </a:p>
        </p:txBody>
      </p:sp>
      <p:sp>
        <p:nvSpPr>
          <p:cNvPr id="3" name="İçerik Yer Tutucusu 2"/>
          <p:cNvSpPr>
            <a:spLocks noGrp="1"/>
          </p:cNvSpPr>
          <p:nvPr>
            <p:ph idx="1"/>
          </p:nvPr>
        </p:nvSpPr>
        <p:spPr/>
        <p:txBody>
          <a:bodyPr/>
          <a:lstStyle/>
          <a:p>
            <a:pPr fontAlgn="base"/>
            <a:r>
              <a:rPr lang="tr-TR" dirty="0"/>
              <a:t>Arkadaşınızla birlikte zorbalık yapan çocuğu nazikçe uyarın ve bu davranışların karşıdaki kişiyi çok incitebileceğini söyleyin</a:t>
            </a:r>
          </a:p>
          <a:p>
            <a:pPr fontAlgn="base"/>
            <a:r>
              <a:rPr lang="tr-TR" dirty="0"/>
              <a:t>Zorbalık yapan çocuğa gülmeyin tezahürat yapmayın, alkışlamayın yani destekleyici ve cesaretlendirici davranışlarda bulunmayın.</a:t>
            </a:r>
          </a:p>
          <a:p>
            <a:pPr fontAlgn="base"/>
            <a:r>
              <a:rPr lang="tr-TR" dirty="0"/>
              <a:t>Hemen öğretmenlerinizden birine ya da güvendiğiniz birine haber verin.</a:t>
            </a:r>
          </a:p>
          <a:p>
            <a:pPr fontAlgn="base"/>
            <a:r>
              <a:rPr lang="tr-TR" dirty="0"/>
              <a:t>Zorbalığa maruz kalan  arkadaşının yalnız kalmamasını sağlayabilirsiniz Zorbalık davranışına maruz kalan arkadaşınızı oradan uzaklaştırabilirsiniz.</a:t>
            </a:r>
          </a:p>
          <a:p>
            <a:pPr fontAlgn="base"/>
            <a:r>
              <a:rPr lang="tr-TR" dirty="0"/>
              <a:t>Zorbalık yapan çocuklarla da arkadaş olabilir; ona doğru davranışta bulunmayı öğretebilirsiniz.</a:t>
            </a:r>
          </a:p>
          <a:p>
            <a:endParaRPr lang="tr-TR" dirty="0"/>
          </a:p>
        </p:txBody>
      </p:sp>
    </p:spTree>
    <p:extLst>
      <p:ext uri="{BB962C8B-B14F-4D97-AF65-F5344CB8AC3E}">
        <p14:creationId xmlns:p14="http://schemas.microsoft.com/office/powerpoint/2010/main" val="1839847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ETKİLİ ÇATIŞMA ÇÖZME BASAMAKLARI</a:t>
            </a:r>
            <a:br>
              <a:rPr lang="tr-TR" dirty="0"/>
            </a:br>
            <a:endParaRPr lang="tr-TR" dirty="0"/>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03007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1- Ortak sorunun GÖRÜŞÜLEREK çözümünün </a:t>
            </a:r>
            <a:r>
              <a:rPr lang="tr-TR" b="1" dirty="0" err="1"/>
              <a:t>İstenmesİ</a:t>
            </a:r>
            <a:endParaRPr lang="tr-TR" dirty="0"/>
          </a:p>
        </p:txBody>
      </p:sp>
      <p:pic>
        <p:nvPicPr>
          <p:cNvPr id="6" name="İçerik Yer Tutucusu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69975" y="2860700"/>
            <a:ext cx="4754563" cy="2644725"/>
          </a:xfrm>
        </p:spPr>
      </p:pic>
      <p:sp>
        <p:nvSpPr>
          <p:cNvPr id="5" name="İçerik Yer Tutucusu 4"/>
          <p:cNvSpPr>
            <a:spLocks noGrp="1"/>
          </p:cNvSpPr>
          <p:nvPr>
            <p:ph sz="half" idx="2"/>
          </p:nvPr>
        </p:nvSpPr>
        <p:spPr/>
        <p:txBody>
          <a:bodyPr/>
          <a:lstStyle/>
          <a:p>
            <a:r>
              <a:rPr lang="tr-TR" dirty="0"/>
              <a:t>Bu basamakta çatışmanın tarafları “ortak sorunlarını” yüz yüze konuşma yoluyla çözmek istediklerine ilişkin isteklerini karşılıklı belirtmeleri ve birbirlerini sorunu çözmeye davet etmeleri süreci kolaylaştırır. Kişiler karşılıklı olarak birbirlerine ne istediğini açıkça söyleme ve tanımlama sorunun çözümünü kolaylaştırır.</a:t>
            </a:r>
          </a:p>
        </p:txBody>
      </p:sp>
    </p:spTree>
    <p:extLst>
      <p:ext uri="{BB962C8B-B14F-4D97-AF65-F5344CB8AC3E}">
        <p14:creationId xmlns:p14="http://schemas.microsoft.com/office/powerpoint/2010/main" val="3988539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7018" y="129791"/>
            <a:ext cx="10058400" cy="1609344"/>
          </a:xfrm>
        </p:spPr>
        <p:txBody>
          <a:bodyPr/>
          <a:lstStyle/>
          <a:p>
            <a:r>
              <a:rPr lang="nl-NL" b="1" dirty="0"/>
              <a:t>2- İstekler</a:t>
            </a:r>
            <a:r>
              <a:rPr lang="tr-TR" b="1" dirty="0"/>
              <a:t>İ</a:t>
            </a:r>
            <a:r>
              <a:rPr lang="nl-NL" b="1" dirty="0"/>
              <a:t>n ve nedenler</a:t>
            </a:r>
            <a:r>
              <a:rPr lang="tr-TR" b="1" dirty="0"/>
              <a:t>İ</a:t>
            </a:r>
            <a:r>
              <a:rPr lang="nl-NL" b="1" dirty="0"/>
              <a:t>n bel</a:t>
            </a:r>
            <a:r>
              <a:rPr lang="tr-TR" b="1" dirty="0"/>
              <a:t>İ</a:t>
            </a:r>
            <a:r>
              <a:rPr lang="nl-NL" b="1" dirty="0"/>
              <a:t>rlenmes</a:t>
            </a:r>
            <a:r>
              <a:rPr lang="tr-TR" b="1" dirty="0"/>
              <a:t>İ</a:t>
            </a:r>
            <a:endParaRPr lang="tr-TR" dirty="0"/>
          </a:p>
        </p:txBody>
      </p:sp>
      <p:pic>
        <p:nvPicPr>
          <p:cNvPr id="6" name="İçerik Yer Tutucusu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70884" y="2193925"/>
            <a:ext cx="3241557" cy="3978275"/>
          </a:xfrm>
        </p:spPr>
      </p:pic>
      <p:sp>
        <p:nvSpPr>
          <p:cNvPr id="5" name="İçerik Yer Tutucusu 4"/>
          <p:cNvSpPr>
            <a:spLocks noGrp="1"/>
          </p:cNvSpPr>
          <p:nvPr>
            <p:ph sz="half" idx="2"/>
          </p:nvPr>
        </p:nvSpPr>
        <p:spPr>
          <a:xfrm>
            <a:off x="3480179" y="1739135"/>
            <a:ext cx="7638925" cy="4433065"/>
          </a:xfrm>
        </p:spPr>
        <p:txBody>
          <a:bodyPr>
            <a:normAutofit/>
          </a:bodyPr>
          <a:lstStyle/>
          <a:p>
            <a:r>
              <a:rPr lang="tr-TR" dirty="0"/>
              <a:t>İstekler ve hedefler somut olmalı ve nedenleri ile birlikte belirtilmelidir</a:t>
            </a:r>
          </a:p>
          <a:p>
            <a:r>
              <a:rPr lang="tr-TR" dirty="0"/>
              <a:t>Ne istediğimizi açıkça tanımlarken, diğer kişinin de ne istediği dikkatlice dinlenmelidir. Bunun için de şu yapılmalıdır: diğer kişinin yüzüne bakılmalıdır, diğerinin sözü kesilmemelidir, ne istediğimizi açıkça tanımlarken, diğer kişinin de ne istediği dikkatlice dinlenmelidir.</a:t>
            </a:r>
          </a:p>
          <a:p>
            <a:r>
              <a:rPr lang="tr-TR" dirty="0"/>
              <a:t>Çatışan kişiler ne duyumsadıklarını anlamalı, duygularını açık, net ve doğru bir biçimde iletmelidirler. </a:t>
            </a:r>
          </a:p>
          <a:p>
            <a:r>
              <a:rPr lang="tr-TR" dirty="0"/>
              <a:t>Tartışmada en sık kullanılan iki hata şunlardır: çatışmanın saldırgan biçimde tanımlanması ve diğer kişinin incitilmeye çalışılması; hiçbir şey söylenmemesi ve çatışmanın içe atılması.</a:t>
            </a:r>
          </a:p>
        </p:txBody>
      </p:sp>
    </p:spTree>
    <p:extLst>
      <p:ext uri="{BB962C8B-B14F-4D97-AF65-F5344CB8AC3E}">
        <p14:creationId xmlns:p14="http://schemas.microsoft.com/office/powerpoint/2010/main" val="4279404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4000" b="1" dirty="0"/>
              <a:t>3- </a:t>
            </a:r>
            <a:r>
              <a:rPr lang="tr-TR" sz="4000" b="1" dirty="0" err="1"/>
              <a:t>Kİşİler</a:t>
            </a:r>
            <a:r>
              <a:rPr lang="tr-TR" sz="4000" b="1" dirty="0"/>
              <a:t> </a:t>
            </a:r>
            <a:r>
              <a:rPr lang="tr-TR" sz="4000" b="1" dirty="0" err="1"/>
              <a:t>İstemlerİnİn</a:t>
            </a:r>
            <a:r>
              <a:rPr lang="tr-TR" sz="4000" b="1" dirty="0"/>
              <a:t> ve duygularının </a:t>
            </a:r>
            <a:r>
              <a:rPr lang="tr-TR" sz="4000" b="1" dirty="0" err="1"/>
              <a:t>nedenlerİnİ</a:t>
            </a:r>
            <a:r>
              <a:rPr lang="tr-TR" sz="4000" b="1" dirty="0"/>
              <a:t> </a:t>
            </a:r>
            <a:r>
              <a:rPr lang="tr-TR" sz="4000" b="1" dirty="0" err="1"/>
              <a:t>söylemelİ</a:t>
            </a:r>
            <a:r>
              <a:rPr lang="tr-TR" sz="4000" b="1" dirty="0"/>
              <a:t> ve tanımlamalıdırlar</a:t>
            </a:r>
            <a:endParaRPr lang="tr-TR" sz="4000" dirty="0"/>
          </a:p>
        </p:txBody>
      </p:sp>
      <p:pic>
        <p:nvPicPr>
          <p:cNvPr id="6" name="İçerik Yer Tutucusu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64024" y="2415654"/>
            <a:ext cx="4572000" cy="3657600"/>
          </a:xfrm>
        </p:spPr>
      </p:pic>
      <p:sp>
        <p:nvSpPr>
          <p:cNvPr id="5" name="İçerik Yer Tutucusu 4"/>
          <p:cNvSpPr>
            <a:spLocks noGrp="1"/>
          </p:cNvSpPr>
          <p:nvPr>
            <p:ph sz="half" idx="2"/>
          </p:nvPr>
        </p:nvSpPr>
        <p:spPr>
          <a:xfrm>
            <a:off x="4681182" y="2095614"/>
            <a:ext cx="6697229" cy="3977640"/>
          </a:xfrm>
        </p:spPr>
        <p:txBody>
          <a:bodyPr>
            <a:normAutofit/>
          </a:bodyPr>
          <a:lstStyle/>
          <a:p>
            <a:pPr>
              <a:lnSpc>
                <a:spcPct val="110000"/>
              </a:lnSpc>
            </a:pPr>
            <a:r>
              <a:rPr lang="tr-TR" dirty="0"/>
              <a:t>Duyguların ifade edilmesi ve denetlenmesi, çatışma çözümünün en güç ve en önemli basamaklarından birisidir. Çünkü insanların duygularını saklamaya yönelik bir eğilimleri vardır.</a:t>
            </a:r>
          </a:p>
          <a:p>
            <a:pPr>
              <a:lnSpc>
                <a:spcPct val="110000"/>
              </a:lnSpc>
            </a:pPr>
            <a:r>
              <a:rPr lang="tr-TR" dirty="0"/>
              <a:t>Duyguların karşı tarafa iletilmesinde sürecinde olabildiğince saldırı, iğneleme, aşağılama gibi yıkıcı ifadelerden arındırılarak verilmelidir. Böylece karşı tarafa davranışlarının sizin üzerinizdeki somut etkileri ve sizde uyandırdığı duygular belirtilmelidir.</a:t>
            </a:r>
          </a:p>
        </p:txBody>
      </p:sp>
    </p:spTree>
    <p:extLst>
      <p:ext uri="{BB962C8B-B14F-4D97-AF65-F5344CB8AC3E}">
        <p14:creationId xmlns:p14="http://schemas.microsoft.com/office/powerpoint/2010/main" val="3578481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4967" y="204716"/>
            <a:ext cx="11081981" cy="1889260"/>
          </a:xfrm>
        </p:spPr>
        <p:txBody>
          <a:bodyPr>
            <a:normAutofit fontScale="90000"/>
          </a:bodyPr>
          <a:lstStyle/>
          <a:p>
            <a:r>
              <a:rPr lang="tr-TR" sz="4400" dirty="0"/>
              <a:t>4- </a:t>
            </a:r>
            <a:r>
              <a:rPr lang="tr-TR" sz="4400" dirty="0" err="1"/>
              <a:t>Dİğer</a:t>
            </a:r>
            <a:r>
              <a:rPr lang="tr-TR" sz="4400" dirty="0"/>
              <a:t> </a:t>
            </a:r>
            <a:r>
              <a:rPr lang="tr-TR" sz="4400" dirty="0" err="1"/>
              <a:t>kİşİnİn</a:t>
            </a:r>
            <a:r>
              <a:rPr lang="tr-TR" sz="4400" dirty="0"/>
              <a:t> </a:t>
            </a:r>
            <a:r>
              <a:rPr lang="tr-TR" sz="4400" dirty="0" err="1"/>
              <a:t>İstemlerİnİn</a:t>
            </a:r>
            <a:r>
              <a:rPr lang="tr-TR" sz="4400" dirty="0"/>
              <a:t>, duygularının ve bunların </a:t>
            </a:r>
            <a:r>
              <a:rPr lang="tr-TR" sz="4400" dirty="0" err="1"/>
              <a:t>nedenlerİnİn</a:t>
            </a:r>
            <a:r>
              <a:rPr lang="tr-TR" sz="4400" dirty="0"/>
              <a:t> </a:t>
            </a:r>
            <a:r>
              <a:rPr lang="tr-TR" sz="4400" b="1" dirty="0" err="1">
                <a:solidFill>
                  <a:srgbClr val="C00000"/>
                </a:solidFill>
              </a:rPr>
              <a:t>Empatİ</a:t>
            </a:r>
            <a:r>
              <a:rPr lang="tr-TR" sz="4400" dirty="0"/>
              <a:t> ve </a:t>
            </a:r>
            <a:r>
              <a:rPr lang="tr-TR" sz="4400" b="1" dirty="0" err="1">
                <a:solidFill>
                  <a:srgbClr val="C00000"/>
                </a:solidFill>
              </a:rPr>
              <a:t>Etkİn</a:t>
            </a:r>
            <a:r>
              <a:rPr lang="tr-TR" sz="4400" b="1" dirty="0">
                <a:solidFill>
                  <a:srgbClr val="C00000"/>
                </a:solidFill>
              </a:rPr>
              <a:t> </a:t>
            </a:r>
            <a:r>
              <a:rPr lang="tr-TR" sz="4400" b="1" dirty="0" err="1">
                <a:solidFill>
                  <a:srgbClr val="C00000"/>
                </a:solidFill>
              </a:rPr>
              <a:t>Dİnleme</a:t>
            </a:r>
            <a:r>
              <a:rPr lang="tr-TR" sz="4400" b="1" dirty="0">
                <a:solidFill>
                  <a:srgbClr val="C00000"/>
                </a:solidFill>
              </a:rPr>
              <a:t> </a:t>
            </a:r>
            <a:r>
              <a:rPr lang="tr-TR" sz="4400" dirty="0" err="1"/>
              <a:t>Teknİklerİ</a:t>
            </a:r>
            <a:r>
              <a:rPr lang="tr-TR" sz="4400" dirty="0"/>
              <a:t> yoluyla anlaşıldığının </a:t>
            </a:r>
            <a:r>
              <a:rPr lang="tr-TR" sz="4400" dirty="0" err="1"/>
              <a:t>gösterİlmesİ</a:t>
            </a:r>
            <a:endParaRPr lang="tr-TR" sz="4400" dirty="0"/>
          </a:p>
        </p:txBody>
      </p:sp>
      <p:pic>
        <p:nvPicPr>
          <p:cNvPr id="6" name="İçerik Yer Tutucusu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82388" y="2093976"/>
            <a:ext cx="3029803" cy="3978275"/>
          </a:xfrm>
        </p:spPr>
      </p:pic>
      <p:sp>
        <p:nvSpPr>
          <p:cNvPr id="5" name="İçerik Yer Tutucusu 4"/>
          <p:cNvSpPr>
            <a:spLocks noGrp="1"/>
          </p:cNvSpPr>
          <p:nvPr>
            <p:ph sz="half" idx="2"/>
          </p:nvPr>
        </p:nvSpPr>
        <p:spPr>
          <a:xfrm>
            <a:off x="4462817" y="2331037"/>
            <a:ext cx="6970185" cy="3977640"/>
          </a:xfrm>
        </p:spPr>
        <p:txBody>
          <a:bodyPr/>
          <a:lstStyle/>
          <a:p>
            <a:pPr>
              <a:lnSpc>
                <a:spcPct val="150000"/>
              </a:lnSpc>
            </a:pPr>
            <a:r>
              <a:rPr lang="tr-TR" dirty="0"/>
              <a:t> Genellikle kişi kendi bulunduğu noktadan sorununu ve gereksinimini gördüğü için kendinden uzaklaşıp ötekinin sorununu ve gereksinimini, onun bulunduğu noktadan görmesi güçtür. </a:t>
            </a:r>
          </a:p>
          <a:p>
            <a:pPr marL="0" indent="0">
              <a:lnSpc>
                <a:spcPct val="150000"/>
              </a:lnSpc>
              <a:buNone/>
            </a:pPr>
            <a:r>
              <a:rPr lang="tr-TR" dirty="0"/>
              <a:t>    Bu nedenle ötekinin bakış açısından soruna yaklaşma         becerisi, taraflar arasındaki uzlaşmacı kişiliği ve çözüm olasılığını güçlendirecektir</a:t>
            </a:r>
          </a:p>
        </p:txBody>
      </p:sp>
    </p:spTree>
    <p:extLst>
      <p:ext uri="{BB962C8B-B14F-4D97-AF65-F5344CB8AC3E}">
        <p14:creationId xmlns:p14="http://schemas.microsoft.com/office/powerpoint/2010/main" val="2006615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Zorbalık </a:t>
            </a:r>
            <a:r>
              <a:rPr lang="tr-TR" dirty="0" err="1"/>
              <a:t>nedİr</a:t>
            </a:r>
            <a:r>
              <a:rPr lang="tr-TR" dirty="0"/>
              <a:t>?</a:t>
            </a:r>
          </a:p>
        </p:txBody>
      </p:sp>
      <p:sp>
        <p:nvSpPr>
          <p:cNvPr id="3" name="İçerik Yer Tutucusu 2"/>
          <p:cNvSpPr>
            <a:spLocks noGrp="1"/>
          </p:cNvSpPr>
          <p:nvPr>
            <p:ph idx="1"/>
          </p:nvPr>
        </p:nvSpPr>
        <p:spPr/>
        <p:txBody>
          <a:bodyPr/>
          <a:lstStyle/>
          <a:p>
            <a:r>
              <a:rPr lang="tr-TR" dirty="0"/>
              <a:t>Size ya da başka birine yapılan her türlü eziyet zorbalıktır.</a:t>
            </a:r>
          </a:p>
          <a:p>
            <a:endParaRPr lang="tr-TR" dirty="0"/>
          </a:p>
          <a:p>
            <a:r>
              <a:rPr lang="tr-TR" dirty="0"/>
              <a:t>Zorba, size veya başka birine eziyet eden kimsedir.</a:t>
            </a:r>
          </a:p>
          <a:p>
            <a:endParaRPr lang="tr-TR" dirty="0"/>
          </a:p>
          <a:p>
            <a:r>
              <a:rPr lang="tr-TR" dirty="0"/>
              <a:t>Zorbalar başka kişilere sataşırlar. Başkalarına karşı çok sert davranırlar ve onların</a:t>
            </a:r>
          </a:p>
          <a:p>
            <a:pPr marL="0" indent="0">
              <a:buNone/>
            </a:pPr>
            <a:r>
              <a:rPr lang="tr-TR" sz="3600" b="1" u="sng" dirty="0">
                <a:solidFill>
                  <a:srgbClr val="C00000"/>
                </a:solidFill>
              </a:rPr>
              <a:t>duygularını incitirler.</a:t>
            </a:r>
          </a:p>
        </p:txBody>
      </p:sp>
    </p:spTree>
    <p:extLst>
      <p:ext uri="{BB962C8B-B14F-4D97-AF65-F5344CB8AC3E}">
        <p14:creationId xmlns:p14="http://schemas.microsoft.com/office/powerpoint/2010/main" val="2128062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t>5- Karşılıklı Kazançları İçeren Çözüm </a:t>
            </a:r>
            <a:r>
              <a:rPr lang="tr-TR" sz="4000" b="1" dirty="0" err="1"/>
              <a:t>seçeneklerİnİn</a:t>
            </a:r>
            <a:r>
              <a:rPr lang="tr-TR" sz="4000" b="1" dirty="0"/>
              <a:t> yaratılması</a:t>
            </a:r>
            <a:endParaRPr lang="tr-TR" sz="4000" dirty="0"/>
          </a:p>
        </p:txBody>
      </p:sp>
      <p:pic>
        <p:nvPicPr>
          <p:cNvPr id="6" name="İçerik Yer Tutucusu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84827" y="2093976"/>
            <a:ext cx="4032035" cy="3978275"/>
          </a:xfrm>
        </p:spPr>
      </p:pic>
      <p:sp>
        <p:nvSpPr>
          <p:cNvPr id="5" name="İçerik Yer Tutucusu 4"/>
          <p:cNvSpPr>
            <a:spLocks noGrp="1"/>
          </p:cNvSpPr>
          <p:nvPr>
            <p:ph sz="half" idx="2"/>
          </p:nvPr>
        </p:nvSpPr>
        <p:spPr>
          <a:xfrm>
            <a:off x="4572000" y="2194560"/>
            <a:ext cx="6547104" cy="3977640"/>
          </a:xfrm>
        </p:spPr>
        <p:txBody>
          <a:bodyPr>
            <a:normAutofit/>
          </a:bodyPr>
          <a:lstStyle/>
          <a:p>
            <a:r>
              <a:rPr lang="tr-TR" dirty="0"/>
              <a:t>Anlaşmaya varmadan önce birkaç tane iyi çözüm önerisi üretilmelidir. Çatışmanın her iki tarafının da ortak kazançlarını arttıran çözüm planının bulunması ve kavranması önemlidir.</a:t>
            </a:r>
          </a:p>
          <a:p>
            <a:r>
              <a:rPr lang="tr-TR" dirty="0"/>
              <a:t>Anlaşma ortak çıkarların arttırılmasını çatışan tarafların birlikte işbirliği içinde çalışabilmesini güçlendirmesi ve gelecekte çatışmaların yapıcı bir biçimde çözülmesini sağlamalıdır. Bu durum her iki tarafında gelecekte nasıl davranacağını ve anlaşmanın çalışmadığı takdirde yeniden tartışılmasını ve gözden geçirilmesini belirginleştirir.</a:t>
            </a:r>
            <a:br>
              <a:rPr lang="tr-TR" dirty="0"/>
            </a:br>
            <a:endParaRPr lang="tr-TR" dirty="0"/>
          </a:p>
        </p:txBody>
      </p:sp>
    </p:spTree>
    <p:extLst>
      <p:ext uri="{BB962C8B-B14F-4D97-AF65-F5344CB8AC3E}">
        <p14:creationId xmlns:p14="http://schemas.microsoft.com/office/powerpoint/2010/main" val="979582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4800" b="1" i="1" dirty="0">
                <a:latin typeface="Times New Roman" panose="02020603050405020304" pitchFamily="18" charset="0"/>
                <a:cs typeface="Times New Roman" panose="02020603050405020304" pitchFamily="18" charset="0"/>
              </a:rPr>
              <a:t>İnsanlara karşı ne zorbalığa başvurun ne de ezilip büzülün. En etkili yol, hem güçlü hem vicdanlı olmaktır.</a:t>
            </a:r>
          </a:p>
        </p:txBody>
      </p:sp>
    </p:spTree>
    <p:extLst>
      <p:ext uri="{BB962C8B-B14F-4D97-AF65-F5344CB8AC3E}">
        <p14:creationId xmlns:p14="http://schemas.microsoft.com/office/powerpoint/2010/main" val="145339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Akran </a:t>
            </a:r>
            <a:r>
              <a:rPr lang="tr-TR" dirty="0" err="1" smtClean="0"/>
              <a:t>zorbalıgı</a:t>
            </a:r>
            <a:endParaRPr lang="tr-TR" dirty="0"/>
          </a:p>
        </p:txBody>
      </p:sp>
      <p:sp>
        <p:nvSpPr>
          <p:cNvPr id="3" name="İçerik Yer Tutucusu 2"/>
          <p:cNvSpPr>
            <a:spLocks noGrp="1"/>
          </p:cNvSpPr>
          <p:nvPr>
            <p:ph idx="1"/>
          </p:nvPr>
        </p:nvSpPr>
        <p:spPr/>
        <p:txBody>
          <a:bodyPr>
            <a:normAutofit/>
          </a:bodyPr>
          <a:lstStyle/>
          <a:p>
            <a:r>
              <a:rPr lang="tr-TR" dirty="0"/>
              <a:t>Bir ya da birden çok öğrenci kendilerinden daha güçsüz olan öğrencilere bilerek , isteyerek ve </a:t>
            </a:r>
          </a:p>
          <a:p>
            <a:r>
              <a:rPr lang="tr-TR" dirty="0"/>
              <a:t>Şiddet uyguluyorsa, </a:t>
            </a:r>
          </a:p>
          <a:p>
            <a:r>
              <a:rPr lang="tr-TR" dirty="0"/>
              <a:t>İtip çekiyorlarsa,</a:t>
            </a:r>
          </a:p>
          <a:p>
            <a:r>
              <a:rPr lang="tr-TR" dirty="0"/>
              <a:t>Sataşıp, alay ediyorlarsa, </a:t>
            </a:r>
          </a:p>
          <a:p>
            <a:r>
              <a:rPr lang="tr-TR" dirty="0"/>
              <a:t>Dalga geçiyorlarsa,</a:t>
            </a:r>
          </a:p>
          <a:p>
            <a:r>
              <a:rPr lang="tr-TR" dirty="0"/>
              <a:t>Kızdırıp, isim takıyorlarsa, </a:t>
            </a:r>
          </a:p>
        </p:txBody>
      </p:sp>
    </p:spTree>
    <p:extLst>
      <p:ext uri="{BB962C8B-B14F-4D97-AF65-F5344CB8AC3E}">
        <p14:creationId xmlns:p14="http://schemas.microsoft.com/office/powerpoint/2010/main" val="192469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Küçük düşürücü sözler ve küfürler ediyorlarsa,</a:t>
            </a:r>
          </a:p>
          <a:p>
            <a:r>
              <a:rPr lang="tr-TR" dirty="0"/>
              <a:t> Dedikodu yapıyorlarsa, </a:t>
            </a:r>
          </a:p>
          <a:p>
            <a:r>
              <a:rPr lang="tr-TR" dirty="0"/>
              <a:t>Para ya da diğer eşyalarını zorla alıyorlarsa,</a:t>
            </a:r>
          </a:p>
          <a:p>
            <a:r>
              <a:rPr lang="tr-TR" dirty="0"/>
              <a:t> Tehdit ediyorlarsa,</a:t>
            </a:r>
          </a:p>
          <a:p>
            <a:r>
              <a:rPr lang="tr-TR" dirty="0"/>
              <a:t>Arkadaş grubundan dışlayıp yalnızlığa terk ediyorlarsa </a:t>
            </a:r>
          </a:p>
          <a:p>
            <a:r>
              <a:rPr lang="tr-TR" sz="2400" b="1" u="sng" dirty="0">
                <a:solidFill>
                  <a:srgbClr val="C00000"/>
                </a:solidFill>
              </a:rPr>
              <a:t>BU BİR SALDIRGANLIK TÜRÜDÜR VE BUNA ZORBALIK DENİR.</a:t>
            </a:r>
          </a:p>
          <a:p>
            <a:endParaRPr lang="tr-TR" dirty="0"/>
          </a:p>
        </p:txBody>
      </p:sp>
    </p:spTree>
    <p:extLst>
      <p:ext uri="{BB962C8B-B14F-4D97-AF65-F5344CB8AC3E}">
        <p14:creationId xmlns:p14="http://schemas.microsoft.com/office/powerpoint/2010/main" val="1294175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4513" y="537029"/>
            <a:ext cx="6683746" cy="3240604"/>
          </a:xfrm>
        </p:spPr>
      </p:pic>
      <p:sp>
        <p:nvSpPr>
          <p:cNvPr id="5" name="Metin kutusu 4"/>
          <p:cNvSpPr txBox="1"/>
          <p:nvPr/>
        </p:nvSpPr>
        <p:spPr>
          <a:xfrm>
            <a:off x="1069848" y="4312693"/>
            <a:ext cx="10421567" cy="1200329"/>
          </a:xfrm>
          <a:prstGeom prst="rect">
            <a:avLst/>
          </a:prstGeom>
          <a:noFill/>
        </p:spPr>
        <p:txBody>
          <a:bodyPr wrap="square" rtlCol="0">
            <a:spAutoFit/>
          </a:bodyPr>
          <a:lstStyle/>
          <a:p>
            <a:r>
              <a:rPr lang="tr-TR" sz="3600" dirty="0"/>
              <a:t>ALAY ETMEK BASİT İNSANLARIN KULLANDIĞI EN BASİT SİLAHTIR SADECE KALP KIRAR.</a:t>
            </a:r>
          </a:p>
        </p:txBody>
      </p:sp>
    </p:spTree>
    <p:extLst>
      <p:ext uri="{BB962C8B-B14F-4D97-AF65-F5344CB8AC3E}">
        <p14:creationId xmlns:p14="http://schemas.microsoft.com/office/powerpoint/2010/main" val="849235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Zorbalık DAVRANIŞLARI</a:t>
            </a:r>
          </a:p>
        </p:txBody>
      </p:sp>
      <p:sp>
        <p:nvSpPr>
          <p:cNvPr id="3" name="İçerik Yer Tutucusu 2"/>
          <p:cNvSpPr>
            <a:spLocks noGrp="1"/>
          </p:cNvSpPr>
          <p:nvPr>
            <p:ph idx="1"/>
          </p:nvPr>
        </p:nvSpPr>
        <p:spPr/>
        <p:txBody>
          <a:bodyPr>
            <a:normAutofit lnSpcReduction="10000"/>
          </a:bodyPr>
          <a:lstStyle/>
          <a:p>
            <a:pPr marL="0" indent="0">
              <a:buNone/>
            </a:pPr>
            <a:r>
              <a:rPr lang="tr-TR" dirty="0"/>
              <a:t>Zorbalık davranışı: Daha önce de ifade edildiği gibi, bir davranışın</a:t>
            </a:r>
          </a:p>
          <a:p>
            <a:pPr marL="0" indent="0">
              <a:buNone/>
            </a:pPr>
            <a:r>
              <a:rPr lang="tr-TR" dirty="0"/>
              <a:t>zorbalık olduğunu söyleyebilmek için üç şart gereklidir:</a:t>
            </a:r>
          </a:p>
          <a:p>
            <a:endParaRPr lang="tr-TR" dirty="0"/>
          </a:p>
          <a:p>
            <a:r>
              <a:rPr lang="tr-TR" dirty="0"/>
              <a:t>1) Tekrar tekrar olması, (her gün, her beden dersinde, her zaman okul</a:t>
            </a:r>
          </a:p>
          <a:p>
            <a:pPr marL="0" indent="0">
              <a:buNone/>
            </a:pPr>
            <a:r>
              <a:rPr lang="tr-TR" dirty="0"/>
              <a:t>yolunda gibi)</a:t>
            </a:r>
          </a:p>
          <a:p>
            <a:endParaRPr lang="tr-TR" dirty="0"/>
          </a:p>
          <a:p>
            <a:r>
              <a:rPr lang="tr-TR" dirty="0"/>
              <a:t>2) Bilerek ya da karşıdakini incitmek amacıyla kasten yapılması,</a:t>
            </a:r>
          </a:p>
          <a:p>
            <a:endParaRPr lang="tr-TR" dirty="0"/>
          </a:p>
          <a:p>
            <a:r>
              <a:rPr lang="tr-TR" dirty="0"/>
              <a:t>3) Güç dengesizliğinin olması gerekir. (Yaşça daha büyük ya da güçlü</a:t>
            </a:r>
          </a:p>
          <a:p>
            <a:pPr marL="0" indent="0">
              <a:buNone/>
            </a:pPr>
            <a:r>
              <a:rPr lang="tr-TR" dirty="0"/>
              <a:t>olanın daha küçük ya da güçsüz olana zarar vermesi söz konusudur).</a:t>
            </a:r>
          </a:p>
        </p:txBody>
      </p:sp>
    </p:spTree>
    <p:extLst>
      <p:ext uri="{BB962C8B-B14F-4D97-AF65-F5344CB8AC3E}">
        <p14:creationId xmlns:p14="http://schemas.microsoft.com/office/powerpoint/2010/main" val="4091728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Şiddetin-Zorbalığın En Sık Yaşandığı Yerler</a:t>
            </a:r>
            <a:r>
              <a:rPr lang="tr-TR" b="1" dirty="0" smtClean="0"/>
              <a:t>:</a:t>
            </a:r>
            <a:endParaRPr lang="tr-TR" dirty="0"/>
          </a:p>
        </p:txBody>
      </p:sp>
      <p:sp>
        <p:nvSpPr>
          <p:cNvPr id="3" name="İçerik Yer Tutucusu 2"/>
          <p:cNvSpPr>
            <a:spLocks noGrp="1"/>
          </p:cNvSpPr>
          <p:nvPr>
            <p:ph idx="1"/>
          </p:nvPr>
        </p:nvSpPr>
        <p:spPr/>
        <p:txBody>
          <a:bodyPr/>
          <a:lstStyle/>
          <a:p>
            <a:r>
              <a:rPr lang="tr-TR" dirty="0"/>
              <a:t>Okulun içindeki zorbalığın, </a:t>
            </a:r>
            <a:endParaRPr lang="tr-TR" dirty="0" smtClean="0"/>
          </a:p>
          <a:p>
            <a:r>
              <a:rPr lang="tr-TR" dirty="0" smtClean="0"/>
              <a:t>okula </a:t>
            </a:r>
            <a:r>
              <a:rPr lang="tr-TR" dirty="0"/>
              <a:t>geliş gidiş sırasındaki zorbalıktan çok daha sık olduğunu, okuldaki </a:t>
            </a:r>
            <a:r>
              <a:rPr lang="tr-TR" b="1" dirty="0"/>
              <a:t>“oyun bahçesinin</a:t>
            </a:r>
            <a:r>
              <a:rPr lang="tr-TR" dirty="0"/>
              <a:t>” en tipik yer olduğunu, bunu </a:t>
            </a:r>
            <a:r>
              <a:rPr lang="tr-TR" b="1" dirty="0"/>
              <a:t>“koridorlar”, “sınıfın içi”, “kantin ve tuvaletlerin” </a:t>
            </a:r>
            <a:r>
              <a:rPr lang="tr-TR" dirty="0"/>
              <a:t>izlediğini, </a:t>
            </a:r>
            <a:endParaRPr lang="tr-TR" dirty="0"/>
          </a:p>
          <a:p>
            <a:r>
              <a:rPr lang="tr-TR" dirty="0"/>
              <a:t>yatılı okullarda zorbalığın en yaygın olarak </a:t>
            </a:r>
            <a:r>
              <a:rPr lang="tr-TR" b="1" dirty="0"/>
              <a:t>“</a:t>
            </a:r>
            <a:r>
              <a:rPr lang="tr-TR" b="1" dirty="0" err="1"/>
              <a:t>yatakhane”</a:t>
            </a:r>
            <a:r>
              <a:rPr lang="tr-TR" dirty="0" err="1"/>
              <a:t>de</a:t>
            </a:r>
            <a:r>
              <a:rPr lang="tr-TR" dirty="0"/>
              <a:t>. </a:t>
            </a:r>
            <a:r>
              <a:rPr lang="tr-TR" b="1" dirty="0"/>
              <a:t>Spor salonu, Soyunma odası,  Arka bahçe , Okul yolu, Okul tuvaletleri , Okul </a:t>
            </a:r>
            <a:r>
              <a:rPr lang="tr-TR" b="1" dirty="0" smtClean="0"/>
              <a:t>servisleri</a:t>
            </a:r>
            <a:r>
              <a:rPr lang="tr-TR" dirty="0" smtClean="0"/>
              <a:t> </a:t>
            </a:r>
            <a:r>
              <a:rPr lang="tr-TR" b="1" dirty="0" smtClean="0"/>
              <a:t>Gözlenmektedir</a:t>
            </a:r>
            <a:r>
              <a:rPr lang="tr-TR" b="1" dirty="0"/>
              <a:t>.</a:t>
            </a:r>
            <a:endParaRPr lang="tr-TR" dirty="0"/>
          </a:p>
          <a:p>
            <a:r>
              <a:rPr lang="tr-TR" dirty="0"/>
              <a:t/>
            </a:r>
            <a:br>
              <a:rPr lang="tr-TR" dirty="0"/>
            </a:br>
            <a:endParaRPr lang="tr-TR" dirty="0"/>
          </a:p>
        </p:txBody>
      </p:sp>
    </p:spTree>
    <p:extLst>
      <p:ext uri="{BB962C8B-B14F-4D97-AF65-F5344CB8AC3E}">
        <p14:creationId xmlns:p14="http://schemas.microsoft.com/office/powerpoint/2010/main" val="2833413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u="sng" dirty="0">
                <a:hlinkClick r:id="rId2"/>
              </a:rPr>
              <a:t>Fiziksel Zorbalık</a:t>
            </a:r>
            <a:r>
              <a:rPr lang="tr-TR" dirty="0"/>
              <a:t> Özellikle bedensel bakımdan güçlü olanların güçsüzlere kasıtlı ve devamlı şekilde fiziksel temas yoluyla zarar verdiği, onların canını yaktığı durumları tanımlar. • Tekme-tokat atma • Yumruklama • Tükürme • Saç ya da kulak çekme</a:t>
            </a:r>
            <a:endParaRPr lang="tr-TR" dirty="0"/>
          </a:p>
          <a:p>
            <a:r>
              <a:rPr lang="tr-TR" dirty="0"/>
              <a:t/>
            </a:r>
            <a:br>
              <a:rPr lang="tr-TR" dirty="0"/>
            </a:br>
            <a:r>
              <a:rPr lang="tr-TR" b="1" u="sng" dirty="0">
                <a:hlinkClick r:id="rId3"/>
              </a:rPr>
              <a:t>Sözel Zorbalık</a:t>
            </a:r>
            <a:r>
              <a:rPr lang="tr-TR" dirty="0"/>
              <a:t> Kişinin duygularını inciten sözcüklerle ya da hareketlerle kişiye sözel olarak zarar vermektir. • Alay etme • Küfür etme • Kötü isim veya isimler takma • Küçük düşürücü, rencide edici sözler söyleme • Kişinin kendisine veya ailesine hakaret etme</a:t>
            </a:r>
            <a:endParaRPr lang="tr-TR" dirty="0"/>
          </a:p>
          <a:p>
            <a:r>
              <a:rPr lang="tr-TR" dirty="0"/>
              <a:t/>
            </a:r>
            <a:br>
              <a:rPr lang="tr-TR" dirty="0"/>
            </a:br>
            <a:endParaRPr lang="tr-TR" dirty="0"/>
          </a:p>
        </p:txBody>
      </p:sp>
    </p:spTree>
    <p:extLst>
      <p:ext uri="{BB962C8B-B14F-4D97-AF65-F5344CB8AC3E}">
        <p14:creationId xmlns:p14="http://schemas.microsoft.com/office/powerpoint/2010/main" val="3459163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u="sng" dirty="0">
                <a:hlinkClick r:id="rId2"/>
              </a:rPr>
              <a:t>Duygusal Zorbalık</a:t>
            </a:r>
            <a:r>
              <a:rPr lang="tr-TR" dirty="0"/>
              <a:t> Kişinin sosyal konumuna, ilişkilerine ve ait olma duygusuna zarar verme yoluyla gerçekleştirilir. • Gruptan dışlama </a:t>
            </a:r>
            <a:endParaRPr lang="tr-TR" dirty="0"/>
          </a:p>
          <a:p>
            <a:r>
              <a:rPr lang="tr-TR" dirty="0"/>
              <a:t>• Küçük düşürme </a:t>
            </a:r>
            <a:endParaRPr lang="tr-TR" dirty="0"/>
          </a:p>
          <a:p>
            <a:r>
              <a:rPr lang="tr-TR" dirty="0"/>
              <a:t>• Herhangi bir ayrım uygulama.</a:t>
            </a:r>
            <a:endParaRPr lang="tr-TR" dirty="0"/>
          </a:p>
          <a:p>
            <a:pPr marL="0" indent="0">
              <a:buNone/>
            </a:pPr>
            <a:r>
              <a:rPr lang="tr-TR" dirty="0"/>
              <a:t/>
            </a:r>
            <a:br>
              <a:rPr lang="tr-TR" dirty="0"/>
            </a:br>
            <a:r>
              <a:rPr lang="tr-TR" b="1" u="sng" dirty="0">
                <a:hlinkClick r:id="rId3"/>
              </a:rPr>
              <a:t>Cinsel Zorbalık</a:t>
            </a:r>
            <a:r>
              <a:rPr lang="tr-TR" dirty="0"/>
              <a:t> Bir kişinin, diğer bir kişiyi kendi cinsel gereksinim ya da isteklerin doyumu için cinsel nesne olarak kullanması ya da kullanılmasına göz yumulmasıdır.</a:t>
            </a:r>
            <a:endParaRPr lang="tr-TR" dirty="0"/>
          </a:p>
          <a:p>
            <a:r>
              <a:rPr lang="tr-TR" dirty="0"/>
              <a:t> • Cinsel taciz </a:t>
            </a:r>
            <a:endParaRPr lang="tr-TR" dirty="0"/>
          </a:p>
          <a:p>
            <a:r>
              <a:rPr lang="tr-TR" dirty="0"/>
              <a:t>• Cinsellik içeren sözler </a:t>
            </a:r>
            <a:endParaRPr lang="tr-TR" dirty="0"/>
          </a:p>
          <a:p>
            <a:r>
              <a:rPr lang="tr-TR" dirty="0"/>
              <a:t>• Elle, gözle sarkıntılık</a:t>
            </a:r>
            <a:endParaRPr lang="tr-TR" dirty="0"/>
          </a:p>
          <a:p>
            <a:pPr marL="0" indent="0">
              <a:buNone/>
            </a:pPr>
            <a:r>
              <a:rPr lang="tr-TR" dirty="0"/>
              <a:t/>
            </a:r>
            <a:br>
              <a:rPr lang="tr-TR" dirty="0"/>
            </a:br>
            <a:endParaRPr lang="tr-TR" dirty="0"/>
          </a:p>
        </p:txBody>
      </p:sp>
    </p:spTree>
    <p:extLst>
      <p:ext uri="{BB962C8B-B14F-4D97-AF65-F5344CB8AC3E}">
        <p14:creationId xmlns:p14="http://schemas.microsoft.com/office/powerpoint/2010/main" val="585579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1756</TotalTime>
  <Words>800</Words>
  <Application>Microsoft Office PowerPoint</Application>
  <PresentationFormat>Özel</PresentationFormat>
  <Paragraphs>117</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Wood Type Yazı Tipi</vt:lpstr>
      <vt:lpstr>AKRAN ZORBALIĞI</vt:lpstr>
      <vt:lpstr>Zorbalık nedİr?</vt:lpstr>
      <vt:lpstr>Akran zorbalıgı</vt:lpstr>
      <vt:lpstr>PowerPoint Sunusu</vt:lpstr>
      <vt:lpstr> </vt:lpstr>
      <vt:lpstr>Zorbalık DAVRANIŞLARI</vt:lpstr>
      <vt:lpstr>Şiddetin-Zorbalığın En Sık Yaşandığı Yerler:</vt:lpstr>
      <vt:lpstr>PowerPoint Sunusu</vt:lpstr>
      <vt:lpstr>PowerPoint Sunusu</vt:lpstr>
      <vt:lpstr>PowerPoint Sunusu</vt:lpstr>
      <vt:lpstr>Zorbalığa Uğrayan Kendini Nasıl Hisseder?</vt:lpstr>
      <vt:lpstr>Zorbalık Davranışı Durdurma Yolları</vt:lpstr>
      <vt:lpstr>Zorbalık Davranışı Durdurma Yolları</vt:lpstr>
      <vt:lpstr>Zorbalık davranışına şahit olursanız:</vt:lpstr>
      <vt:lpstr>ETKİLİ ÇATIŞMA ÇÖZME BASAMAKLARI </vt:lpstr>
      <vt:lpstr> 1- Ortak sorunun GÖRÜŞÜLEREK çözümünün İstenmesİ</vt:lpstr>
      <vt:lpstr>2- İsteklerİn ve nedenlerİn belİrlenmesİ</vt:lpstr>
      <vt:lpstr>3- Kİşİler İstemlerİnİn ve duygularının nedenlerİnİ söylemelİ ve tanımlamalıdırlar</vt:lpstr>
      <vt:lpstr>4- Dİğer kİşİnİn İstemlerİnİn, duygularının ve bunların nedenlerİnİn Empatİ ve Etkİn Dİnleme Teknİklerİ yoluyla anlaşıldığının gösterİlmesİ</vt:lpstr>
      <vt:lpstr>5- Karşılıklı Kazançları İçeren Çözüm seçeneklerİnİn yaratılması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AKRAN ZORBALIĞI</dc:title>
  <dc:creator>MASA-4</dc:creator>
  <cp:lastModifiedBy>Rehberlik</cp:lastModifiedBy>
  <cp:revision>13</cp:revision>
  <dcterms:created xsi:type="dcterms:W3CDTF">2020-02-13T13:32:13Z</dcterms:created>
  <dcterms:modified xsi:type="dcterms:W3CDTF">2024-03-14T10:30:11Z</dcterms:modified>
</cp:coreProperties>
</file>